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7" r:id="rId5"/>
    <p:sldMasterId id="2147493470" r:id="rId6"/>
    <p:sldMasterId id="2147493481" r:id="rId7"/>
  </p:sldMasterIdLst>
  <p:notesMasterIdLst>
    <p:notesMasterId r:id="rId22"/>
  </p:notesMasterIdLst>
  <p:sldIdLst>
    <p:sldId id="256" r:id="rId8"/>
    <p:sldId id="260" r:id="rId9"/>
    <p:sldId id="276" r:id="rId10"/>
    <p:sldId id="273" r:id="rId11"/>
    <p:sldId id="270" r:id="rId12"/>
    <p:sldId id="271" r:id="rId13"/>
    <p:sldId id="261" r:id="rId14"/>
    <p:sldId id="259" r:id="rId15"/>
    <p:sldId id="258" r:id="rId16"/>
    <p:sldId id="272" r:id="rId17"/>
    <p:sldId id="263" r:id="rId18"/>
    <p:sldId id="262" r:id="rId19"/>
    <p:sldId id="264" r:id="rId20"/>
    <p:sldId id="265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F00"/>
    <a:srgbClr val="637B33"/>
    <a:srgbClr val="F52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69" autoAdjust="0"/>
    <p:restoredTop sz="94743"/>
  </p:normalViewPr>
  <p:slideViewPr>
    <p:cSldViewPr snapToGrid="0" snapToObjects="1">
      <p:cViewPr varScale="1">
        <p:scale>
          <a:sx n="165" d="100"/>
          <a:sy n="165" d="100"/>
        </p:scale>
        <p:origin x="216" y="6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27" Type="http://schemas.microsoft.com/office/2015/10/relationships/revisionInfo" Target="revisionInfo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28D52-67F8-F244-A5A2-E2F1D7C59395}" type="datetimeFigureOut">
              <a:rPr lang="en-US" smtClean="0"/>
              <a:t>10/2/17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E0CA2-EFE7-DB4B-856A-47BEA609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44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hyperlink" Target="http://medallia.com/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turn customer feedback into great companies. We capture feedback everywhere your customers are, connect it to everything else you know about them, and deliver insights and action in real-time. This allows your employees to make smarter, more informed daily decisions so you can deliver better business results. visit us at </a:t>
            </a:r>
            <a:r>
              <a:rPr lang="en-US" u="sng" dirty="0">
                <a:hlinkClick r:id="rId3"/>
              </a:rPr>
              <a:t>medallia.com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E0CA2-EFE7-DB4B-856A-47BEA6090E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13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FF"/>
                </a:solidFill>
              </a:rPr>
              <a:t>Customerville</a:t>
            </a:r>
            <a:r>
              <a:rPr lang="en-US" dirty="0">
                <a:solidFill>
                  <a:srgbClr val="FFFFFF"/>
                </a:solidFill>
              </a:rPr>
              <a:t> has been a long-time player in enterprise feedback with clients ranging from international airlines to major healthcare providers.</a:t>
            </a:r>
            <a:endParaRPr lang="en-US" dirty="0"/>
          </a:p>
          <a:p>
            <a:r>
              <a:rPr lang="en-US" dirty="0">
                <a:solidFill>
                  <a:srgbClr val="FFFFFF"/>
                </a:solidFill>
              </a:rPr>
              <a:t> </a:t>
            </a:r>
            <a:endParaRPr/>
          </a:p>
          <a:p>
            <a:r>
              <a:rPr lang="en-US" dirty="0">
                <a:solidFill>
                  <a:srgbClr val="FFFFFF"/>
                </a:solidFill>
              </a:rPr>
              <a:t>You’ll know </a:t>
            </a:r>
            <a:r>
              <a:rPr lang="en-US" dirty="0" err="1">
                <a:solidFill>
                  <a:srgbClr val="FFFFFF"/>
                </a:solidFill>
              </a:rPr>
              <a:t>Customerville</a:t>
            </a:r>
            <a:r>
              <a:rPr lang="en-US" dirty="0">
                <a:solidFill>
                  <a:srgbClr val="FFFFFF"/>
                </a:solidFill>
              </a:rPr>
              <a:t> powered feedback when you see it. They bring together a unique blend of art, technology and behavioral science to make measuring the customer experience a part of the experience. </a:t>
            </a:r>
            <a:endParaRPr dirty="0"/>
          </a:p>
          <a:p>
            <a:r>
              <a:rPr lang="en-US" dirty="0">
                <a:solidFill>
                  <a:srgbClr val="FFFFFF"/>
                </a:solidFill>
              </a:rPr>
              <a:t> </a:t>
            </a:r>
            <a:endParaRPr/>
          </a:p>
          <a:p>
            <a:r>
              <a:rPr lang="en-US" dirty="0">
                <a:solidFill>
                  <a:srgbClr val="FFFFFF"/>
                </a:solidFill>
              </a:rPr>
              <a:t>Visit them at Customerville.com for more information.  Be sure to check out their co-hosted webinars!</a:t>
            </a:r>
            <a:endParaRPr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E0CA2-EFE7-DB4B-856A-47BEA6090E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47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>
            <a:extLst>
              <a:ext uri="{FF2B5EF4-FFF2-40B4-BE49-F238E27FC236}">
                <a16:creationId xmlns:a16="http://schemas.microsoft.com/office/drawing/2014/main" xmlns="" id="{F3ABC194-CD21-41F8-9F85-DFFDC4D825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  <a:headEnd/>
            <a:tailEnd/>
          </a:ln>
        </p:spPr>
      </p:sp>
      <p:sp>
        <p:nvSpPr>
          <p:cNvPr id="102403" name="Notes Placeholder 2">
            <a:extLst>
              <a:ext uri="{FF2B5EF4-FFF2-40B4-BE49-F238E27FC236}">
                <a16:creationId xmlns:a16="http://schemas.microsoft.com/office/drawing/2014/main" xmlns="" id="{04E77CAC-5166-4E55-BC69-685019C797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Founded in 1986, NICE is grounded in 30+ years of customer service expertise. 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Headquartered in Israel with US offices in Hoboken, NJ, NICE has over 25,000 customers located around the globe that consists of (85) Fortune 100 enterprise customers. 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Comprised of 5 CX solutions supported by the Managed Analytics team, NICE cXa is able to monitor and analyze each customer engagement through predictive analytics, machine-learning, and intuitive algorithms that provide a 360 degree view of customer behavior and sentiment. 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NICE cXa delivers service excellence across marketing, sales and contact center channels that drives operational efficiencies while improving the customer experience, in real time. 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To learn more about Nice Customer Experience Analytics, please visit nice.com/cxa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xmlns="" id="{782946A9-2783-4C4A-89CD-24593FAB325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7C6BCB-4C38-4DFC-BDF2-73C1F705623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727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>
            <a:extLst>
              <a:ext uri="{FF2B5EF4-FFF2-40B4-BE49-F238E27FC236}">
                <a16:creationId xmlns:a16="http://schemas.microsoft.com/office/drawing/2014/main" xmlns="" id="{4D3E98E7-EE4F-4115-9241-A51D200F88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104451" name="Notes Placeholder 2">
            <a:extLst>
              <a:ext uri="{FF2B5EF4-FFF2-40B4-BE49-F238E27FC236}">
                <a16:creationId xmlns:a16="http://schemas.microsoft.com/office/drawing/2014/main" xmlns="" id="{10E6E087-9CD6-449A-AC51-C5A2E1DA855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solidFill>
                  <a:srgbClr val="FFFFFF"/>
                </a:solidFill>
                <a:ea typeface="Montserrat-Light"/>
                <a:cs typeface="Montserrat-Light"/>
              </a:rPr>
              <a:t>Also, special thank you to North Highland for serving as CXPA’s Gold Global Sponsor.</a:t>
            </a:r>
          </a:p>
          <a:p>
            <a:pPr>
              <a:spcBef>
                <a:spcPct val="0"/>
              </a:spcBef>
            </a:pPr>
            <a:endParaRPr lang="en-US" altLang="en-US">
              <a:solidFill>
                <a:srgbClr val="FFFFFF"/>
              </a:solidFill>
              <a:ea typeface="Montserrat-Light"/>
              <a:cs typeface="Montserrat-Light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solidFill>
                  <a:srgbClr val="FFFFFF"/>
                </a:solidFill>
                <a:ea typeface="Montserrat-Light"/>
                <a:cs typeface="Montserrat-Light"/>
              </a:rPr>
              <a:t>North Highland takes an ecosystem approach to design and deploy meaningful interactions across channels – while building and embedding lasting CX capabilities. The result? Impactful experiences and organizations that are enabled to deliver real, sustainable results.</a:t>
            </a:r>
          </a:p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03B6435-58B1-443C-AC00-282A56741BA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D0B4C-E385-4C40-8D96-8EAF7667AB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260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3CC70-7133-E34A-A771-D8AD8400938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1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emf"/><Relationship Id="rId3" Type="http://schemas.openxmlformats.org/officeDocument/2006/relationships/image" Target="../media/image7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Relationship Id="rId3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emf"/><Relationship Id="rId3" Type="http://schemas.openxmlformats.org/officeDocument/2006/relationships/image" Target="../media/image7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271" y="1597819"/>
            <a:ext cx="8126093" cy="1371359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F52B3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6271" y="3029248"/>
            <a:ext cx="8126093" cy="119985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2800" y="4702175"/>
            <a:ext cx="431800" cy="317752"/>
          </a:xfrm>
        </p:spPr>
        <p:txBody>
          <a:bodyPr/>
          <a:lstStyle>
            <a:lvl1pPr algn="ctr">
              <a:defRPr sz="900" b="1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9" y="357188"/>
            <a:ext cx="4219575" cy="22145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9" y="2571749"/>
            <a:ext cx="4219575" cy="2219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529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 Slide x">
    <p:bg>
      <p:bgPr>
        <a:solidFill>
          <a:srgbClr val="0059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5190036-7B98-4ACE-867C-3345D2FD3A35}"/>
              </a:ext>
            </a:extLst>
          </p:cNvPr>
          <p:cNvCxnSpPr/>
          <p:nvPr userDrawn="1"/>
        </p:nvCxnSpPr>
        <p:spPr>
          <a:xfrm>
            <a:off x="4198938" y="3740150"/>
            <a:ext cx="611187" cy="0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6">
            <a:extLst>
              <a:ext uri="{FF2B5EF4-FFF2-40B4-BE49-F238E27FC236}">
                <a16:creationId xmlns:a16="http://schemas.microsoft.com/office/drawing/2014/main" xmlns="" id="{39A806B9-BCE3-4DF8-A8A5-10434CEE60BD}"/>
              </a:ext>
            </a:extLst>
          </p:cNvPr>
          <p:cNvSpPr txBox="1">
            <a:spLocks/>
          </p:cNvSpPr>
          <p:nvPr userDrawn="1"/>
        </p:nvSpPr>
        <p:spPr>
          <a:xfrm>
            <a:off x="276225" y="4786313"/>
            <a:ext cx="334963" cy="274637"/>
          </a:xfrm>
          <a:prstGeom prst="rect">
            <a:avLst/>
          </a:prstGeom>
        </p:spPr>
        <p:txBody>
          <a:bodyPr lIns="68580" tIns="34290" rIns="68580" bIns="3429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9D1F615-AE19-433A-A89D-3DB1954715D6}" type="slidenum">
              <a:rPr lang="en-US" sz="750" smtClean="0">
                <a:solidFill>
                  <a:prstClr val="white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75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" name="AutoShape 1">
            <a:extLst>
              <a:ext uri="{FF2B5EF4-FFF2-40B4-BE49-F238E27FC236}">
                <a16:creationId xmlns:a16="http://schemas.microsoft.com/office/drawing/2014/main" xmlns="" id="{FD27EC0B-5D1A-4550-B1CF-DD09A8796ED6}"/>
              </a:ext>
            </a:extLst>
          </p:cNvPr>
          <p:cNvSpPr>
            <a:spLocks/>
          </p:cNvSpPr>
          <p:nvPr userDrawn="1"/>
        </p:nvSpPr>
        <p:spPr bwMode="auto">
          <a:xfrm>
            <a:off x="609600" y="4883150"/>
            <a:ext cx="1700213" cy="13493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4289" tIns="34289" rIns="34289" bIns="34289"/>
          <a:lstStyle/>
          <a:p>
            <a:pPr>
              <a:defRPr/>
            </a:pPr>
            <a:r>
              <a:rPr lang="en-US" sz="750">
                <a:solidFill>
                  <a:prstClr val="white"/>
                </a:solidFill>
                <a:latin typeface="Arial Narrow" pitchFamily="34" charset="0"/>
                <a:cs typeface="Helvetica" pitchFamily="30" charset="0"/>
                <a:sym typeface="Arial Narrow" pitchFamily="34" charset="0"/>
              </a:rPr>
              <a:t>Proprietary &amp; Confidential </a:t>
            </a:r>
            <a:endParaRPr lang="en-US" sz="750">
              <a:solidFill>
                <a:prstClr val="white"/>
              </a:solidFill>
              <a:cs typeface="Helvetica" pitchFamily="3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57D92B8-26A0-4905-876F-88493E570F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5413" y="4773613"/>
            <a:ext cx="1055687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845" y="2314708"/>
            <a:ext cx="5607545" cy="1218288"/>
          </a:xfrm>
        </p:spPr>
        <p:txBody>
          <a:bodyPr anchor="b">
            <a:noAutofit/>
          </a:bodyPr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4078" y="3933883"/>
            <a:ext cx="2764490" cy="559721"/>
          </a:xfrm>
        </p:spPr>
        <p:txBody>
          <a:bodyPr/>
          <a:lstStyle>
            <a:lvl1pPr marL="0" marR="0" indent="0" algn="ctr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74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 Slide 2 - background imag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B500CA8-706A-4FA6-97D1-990AD55546E3}"/>
              </a:ext>
            </a:extLst>
          </p:cNvPr>
          <p:cNvSpPr/>
          <p:nvPr userDrawn="1"/>
        </p:nvSpPr>
        <p:spPr>
          <a:xfrm>
            <a:off x="-3175" y="939800"/>
            <a:ext cx="9147175" cy="3230563"/>
          </a:xfrm>
          <a:prstGeom prst="rect">
            <a:avLst/>
          </a:prstGeom>
          <a:solidFill>
            <a:srgbClr val="005AAA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845" y="1355981"/>
            <a:ext cx="5607545" cy="1218288"/>
          </a:xfrm>
        </p:spPr>
        <p:txBody>
          <a:bodyPr anchor="b">
            <a:noAutofit/>
          </a:bodyPr>
          <a:lstStyle>
            <a:lvl1pPr algn="ctr">
              <a:defRPr sz="2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4078" y="3227089"/>
            <a:ext cx="2764490" cy="559721"/>
          </a:xfrm>
        </p:spPr>
        <p:txBody>
          <a:bodyPr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8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 Slide 3 - background imag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3C870CF-AB9E-461E-861D-F66766DE96B7}"/>
              </a:ext>
            </a:extLst>
          </p:cNvPr>
          <p:cNvSpPr/>
          <p:nvPr userDrawn="1"/>
        </p:nvSpPr>
        <p:spPr>
          <a:xfrm>
            <a:off x="-3175" y="939800"/>
            <a:ext cx="6340475" cy="3230563"/>
          </a:xfrm>
          <a:prstGeom prst="rect">
            <a:avLst/>
          </a:prstGeom>
          <a:solidFill>
            <a:srgbClr val="005AAA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21CD480F-4830-4020-ADB1-6AF5A95AE85E}"/>
              </a:ext>
            </a:extLst>
          </p:cNvPr>
          <p:cNvCxnSpPr/>
          <p:nvPr userDrawn="1"/>
        </p:nvCxnSpPr>
        <p:spPr>
          <a:xfrm>
            <a:off x="2833688" y="2900363"/>
            <a:ext cx="612775" cy="0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2735" y="3227089"/>
            <a:ext cx="2764490" cy="559721"/>
          </a:xfrm>
        </p:spPr>
        <p:txBody>
          <a:bodyPr/>
          <a:lstStyle>
            <a:lvl1pPr marL="0" indent="0" algn="ctr">
              <a:buNone/>
              <a:defRPr sz="105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519" y="1355981"/>
            <a:ext cx="5607545" cy="1218288"/>
          </a:xfrm>
        </p:spPr>
        <p:txBody>
          <a:bodyPr anchor="b">
            <a:noAutofit/>
          </a:bodyPr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41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 Slide 4"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6">
            <a:extLst>
              <a:ext uri="{FF2B5EF4-FFF2-40B4-BE49-F238E27FC236}">
                <a16:creationId xmlns:a16="http://schemas.microsoft.com/office/drawing/2014/main" xmlns="" id="{AB275705-AA6D-41BA-8877-8954387D9757}"/>
              </a:ext>
            </a:extLst>
          </p:cNvPr>
          <p:cNvSpPr txBox="1">
            <a:spLocks/>
          </p:cNvSpPr>
          <p:nvPr userDrawn="1"/>
        </p:nvSpPr>
        <p:spPr>
          <a:xfrm>
            <a:off x="276225" y="4786313"/>
            <a:ext cx="334963" cy="274637"/>
          </a:xfrm>
          <a:prstGeom prst="rect">
            <a:avLst/>
          </a:prstGeom>
        </p:spPr>
        <p:txBody>
          <a:bodyPr lIns="68580" tIns="34290" rIns="68580" bIns="3429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E4CD81-4E1F-4BD0-8F25-62E1DAAAB4E7}" type="slidenum">
              <a:rPr lang="en-US" sz="750" smtClean="0">
                <a:solidFill>
                  <a:prstClr val="white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75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AutoShape 1">
            <a:extLst>
              <a:ext uri="{FF2B5EF4-FFF2-40B4-BE49-F238E27FC236}">
                <a16:creationId xmlns:a16="http://schemas.microsoft.com/office/drawing/2014/main" xmlns="" id="{1FB7FE32-E0E5-4DC2-AB49-177702710A80}"/>
              </a:ext>
            </a:extLst>
          </p:cNvPr>
          <p:cNvSpPr>
            <a:spLocks/>
          </p:cNvSpPr>
          <p:nvPr userDrawn="1"/>
        </p:nvSpPr>
        <p:spPr bwMode="auto">
          <a:xfrm>
            <a:off x="609600" y="4883150"/>
            <a:ext cx="1700213" cy="13493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4289" tIns="34289" rIns="34289" bIns="34289"/>
          <a:lstStyle/>
          <a:p>
            <a:pPr>
              <a:defRPr/>
            </a:pPr>
            <a:r>
              <a:rPr lang="en-US" sz="750">
                <a:solidFill>
                  <a:prstClr val="white"/>
                </a:solidFill>
                <a:latin typeface="Arial Narrow" pitchFamily="34" charset="0"/>
                <a:cs typeface="Helvetica" pitchFamily="30" charset="0"/>
                <a:sym typeface="Arial Narrow" pitchFamily="34" charset="0"/>
              </a:rPr>
              <a:t>Proprietary &amp; Confidential </a:t>
            </a:r>
            <a:endParaRPr lang="en-US" sz="750">
              <a:solidFill>
                <a:prstClr val="white"/>
              </a:solidFill>
              <a:cs typeface="Helvetica" pitchFamily="30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BEC10D7-C893-4040-834D-B1841C4952C6}"/>
              </a:ext>
            </a:extLst>
          </p:cNvPr>
          <p:cNvCxnSpPr/>
          <p:nvPr userDrawn="1"/>
        </p:nvCxnSpPr>
        <p:spPr>
          <a:xfrm>
            <a:off x="4198938" y="2900363"/>
            <a:ext cx="611187" cy="0"/>
          </a:xfrm>
          <a:prstGeom prst="line">
            <a:avLst/>
          </a:prstGeom>
          <a:ln w="38100" cmpd="sng">
            <a:solidFill>
              <a:srgbClr val="005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D004E1-849D-4707-A20C-ECCB3DC4DE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5413" y="4773613"/>
            <a:ext cx="1055687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845" y="1355981"/>
            <a:ext cx="5607545" cy="1218288"/>
          </a:xfrm>
        </p:spPr>
        <p:txBody>
          <a:bodyPr anchor="b">
            <a:noAutofit/>
          </a:bodyPr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4078" y="3227089"/>
            <a:ext cx="2764490" cy="559721"/>
          </a:xfrm>
        </p:spPr>
        <p:txBody>
          <a:bodyPr/>
          <a:lstStyle>
            <a:lvl1pPr marL="0" indent="0" algn="ctr">
              <a:buNone/>
              <a:defRPr sz="105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82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 Slide x - background imag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68331A0-0863-49D1-8D8E-87E071CC6163}"/>
              </a:ext>
            </a:extLst>
          </p:cNvPr>
          <p:cNvSpPr/>
          <p:nvPr userDrawn="1"/>
        </p:nvSpPr>
        <p:spPr>
          <a:xfrm>
            <a:off x="-3175" y="998538"/>
            <a:ext cx="9147175" cy="3152775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EB043891-6A39-4174-93FC-D56F6662085F}"/>
              </a:ext>
            </a:extLst>
          </p:cNvPr>
          <p:cNvCxnSpPr/>
          <p:nvPr userDrawn="1"/>
        </p:nvCxnSpPr>
        <p:spPr>
          <a:xfrm>
            <a:off x="4198938" y="2224088"/>
            <a:ext cx="611187" cy="0"/>
          </a:xfrm>
          <a:prstGeom prst="line">
            <a:avLst/>
          </a:prstGeom>
          <a:ln w="38100" cmpd="sng">
            <a:solidFill>
              <a:srgbClr val="005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0804" y="1216342"/>
            <a:ext cx="5607545" cy="733438"/>
          </a:xfrm>
        </p:spPr>
        <p:txBody>
          <a:bodyPr anchor="b">
            <a:noAutofit/>
          </a:bodyPr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4078" y="3227089"/>
            <a:ext cx="2764490" cy="559721"/>
          </a:xfrm>
        </p:spPr>
        <p:txBody>
          <a:bodyPr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86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 Slide 6 - background imag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28BFF27-2D8C-4FC1-B6DF-F331B29294ED}"/>
              </a:ext>
            </a:extLst>
          </p:cNvPr>
          <p:cNvSpPr/>
          <p:nvPr userDrawn="1"/>
        </p:nvSpPr>
        <p:spPr>
          <a:xfrm>
            <a:off x="-3175" y="935038"/>
            <a:ext cx="6340475" cy="3216275"/>
          </a:xfrm>
          <a:prstGeom prst="rect">
            <a:avLst/>
          </a:prstGeom>
          <a:solidFill>
            <a:srgbClr val="ADAEB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301CCB9-A641-44C4-B830-4064E77DFB7F}"/>
              </a:ext>
            </a:extLst>
          </p:cNvPr>
          <p:cNvCxnSpPr/>
          <p:nvPr userDrawn="1"/>
        </p:nvCxnSpPr>
        <p:spPr>
          <a:xfrm>
            <a:off x="2833688" y="2900363"/>
            <a:ext cx="612775" cy="0"/>
          </a:xfrm>
          <a:prstGeom prst="line">
            <a:avLst/>
          </a:prstGeom>
          <a:ln w="38100" cmpd="sng">
            <a:solidFill>
              <a:srgbClr val="005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2735" y="3227089"/>
            <a:ext cx="2764490" cy="559721"/>
          </a:xfrm>
        </p:spPr>
        <p:txBody>
          <a:bodyPr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519" y="1355981"/>
            <a:ext cx="5607545" cy="1218288"/>
          </a:xfrm>
        </p:spPr>
        <p:txBody>
          <a:bodyPr anchor="b">
            <a:noAutofit/>
          </a:bodyPr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41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4BEB87E-25DF-429E-8F9D-488875C273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6">
            <a:extLst>
              <a:ext uri="{FF2B5EF4-FFF2-40B4-BE49-F238E27FC236}">
                <a16:creationId xmlns:a16="http://schemas.microsoft.com/office/drawing/2014/main" xmlns="" id="{532B33DF-8533-4353-AE71-020445B2A8C6}"/>
              </a:ext>
            </a:extLst>
          </p:cNvPr>
          <p:cNvSpPr txBox="1">
            <a:spLocks/>
          </p:cNvSpPr>
          <p:nvPr userDrawn="1"/>
        </p:nvSpPr>
        <p:spPr>
          <a:xfrm>
            <a:off x="276225" y="4786313"/>
            <a:ext cx="334963" cy="274637"/>
          </a:xfrm>
          <a:prstGeom prst="rect">
            <a:avLst/>
          </a:prstGeom>
        </p:spPr>
        <p:txBody>
          <a:bodyPr lIns="68580" tIns="34290" rIns="68580" bIns="3429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37ADE49-7514-4350-9FA9-BC62A579AFE2}" type="slidenum">
              <a:rPr lang="en-US" sz="750" smtClean="0">
                <a:solidFill>
                  <a:srgbClr val="595959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75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6" name="AutoShape 1">
            <a:extLst>
              <a:ext uri="{FF2B5EF4-FFF2-40B4-BE49-F238E27FC236}">
                <a16:creationId xmlns:a16="http://schemas.microsoft.com/office/drawing/2014/main" xmlns="" id="{21879EDA-A9B0-4D14-BFBF-DFBC8049A5BC}"/>
              </a:ext>
            </a:extLst>
          </p:cNvPr>
          <p:cNvSpPr>
            <a:spLocks/>
          </p:cNvSpPr>
          <p:nvPr userDrawn="1"/>
        </p:nvSpPr>
        <p:spPr bwMode="auto">
          <a:xfrm>
            <a:off x="609600" y="4883150"/>
            <a:ext cx="1700213" cy="13493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4289" tIns="34289" rIns="34289" bIns="34289"/>
          <a:lstStyle/>
          <a:p>
            <a:pPr>
              <a:defRPr/>
            </a:pPr>
            <a:r>
              <a:rPr lang="en-US" sz="750">
                <a:solidFill>
                  <a:srgbClr val="595959"/>
                </a:solidFill>
                <a:latin typeface="Arial Narrow" pitchFamily="34" charset="0"/>
                <a:cs typeface="Helvetica" pitchFamily="30" charset="0"/>
                <a:sym typeface="Arial Narrow" pitchFamily="34" charset="0"/>
              </a:rPr>
              <a:t>Proprietary &amp; Confidential </a:t>
            </a:r>
            <a:endParaRPr lang="en-US" sz="750">
              <a:solidFill>
                <a:srgbClr val="595959"/>
              </a:solidFill>
              <a:cs typeface="Helvetica" pitchFamily="3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72F03BC-1CA5-4038-BDE2-C8A1BAD0B3DC}"/>
              </a:ext>
            </a:extLst>
          </p:cNvPr>
          <p:cNvCxnSpPr/>
          <p:nvPr userDrawn="1"/>
        </p:nvCxnSpPr>
        <p:spPr>
          <a:xfrm>
            <a:off x="4198938" y="2900363"/>
            <a:ext cx="611187" cy="0"/>
          </a:xfrm>
          <a:prstGeom prst="line">
            <a:avLst/>
          </a:prstGeom>
          <a:ln w="38100" cmpd="sng">
            <a:solidFill>
              <a:srgbClr val="005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C9AFD18-1651-4102-AEB7-16571F1512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7163" y="4773613"/>
            <a:ext cx="1023937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845" y="1355981"/>
            <a:ext cx="5607545" cy="1218288"/>
          </a:xfrm>
        </p:spPr>
        <p:txBody>
          <a:bodyPr anchor="b">
            <a:noAutofit/>
          </a:bodyPr>
          <a:lstStyle>
            <a:lvl1pPr algn="ctr">
              <a:defRPr sz="2100">
                <a:solidFill>
                  <a:srgbClr val="0059A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4078" y="3227089"/>
            <a:ext cx="2764490" cy="559721"/>
          </a:xfrm>
        </p:spPr>
        <p:txBody>
          <a:bodyPr/>
          <a:lstStyle>
            <a:lvl1pPr marL="0" indent="0" algn="ctr">
              <a:buNone/>
              <a:defRPr sz="1050">
                <a:solidFill>
                  <a:srgbClr val="0059AB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1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 Slide 8"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43C4E793-0AFB-4FA0-80CE-D562E6291732}"/>
              </a:ext>
            </a:extLst>
          </p:cNvPr>
          <p:cNvCxnSpPr/>
          <p:nvPr userDrawn="1"/>
        </p:nvCxnSpPr>
        <p:spPr>
          <a:xfrm>
            <a:off x="2857500" y="2900363"/>
            <a:ext cx="611188" cy="0"/>
          </a:xfrm>
          <a:prstGeom prst="line">
            <a:avLst/>
          </a:prstGeom>
          <a:ln w="38100" cmpd="sng">
            <a:solidFill>
              <a:srgbClr val="0059A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45A5F5-06F3-4899-B3D5-E621FA3A0D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200" y="4491038"/>
            <a:ext cx="136366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1521279-D35F-4705-8883-BD3077D7AF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498725" y="153988"/>
            <a:ext cx="6653213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831A2A47-EFD2-4495-AB60-83249A98F5AA}"/>
              </a:ext>
            </a:extLst>
          </p:cNvPr>
          <p:cNvSpPr txBox="1">
            <a:spLocks/>
          </p:cNvSpPr>
          <p:nvPr userDrawn="1"/>
        </p:nvSpPr>
        <p:spPr>
          <a:xfrm>
            <a:off x="276225" y="4786313"/>
            <a:ext cx="334963" cy="274637"/>
          </a:xfrm>
          <a:prstGeom prst="rect">
            <a:avLst/>
          </a:prstGeom>
        </p:spPr>
        <p:txBody>
          <a:bodyPr lIns="68580" tIns="34290" rIns="68580" bIns="3429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0F743A3-1479-410F-9C2F-82BEC44A18F4}" type="slidenum">
              <a:rPr lang="en-US" sz="750" smtClean="0">
                <a:solidFill>
                  <a:prstClr val="white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75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8" name="AutoShape 1">
            <a:extLst>
              <a:ext uri="{FF2B5EF4-FFF2-40B4-BE49-F238E27FC236}">
                <a16:creationId xmlns:a16="http://schemas.microsoft.com/office/drawing/2014/main" xmlns="" id="{CF906654-9F20-4734-A6E0-CAC7FDEA66BF}"/>
              </a:ext>
            </a:extLst>
          </p:cNvPr>
          <p:cNvSpPr>
            <a:spLocks/>
          </p:cNvSpPr>
          <p:nvPr userDrawn="1"/>
        </p:nvSpPr>
        <p:spPr bwMode="auto">
          <a:xfrm>
            <a:off x="609600" y="4883150"/>
            <a:ext cx="1700213" cy="13493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4289" tIns="34289" rIns="34289" bIns="34289"/>
          <a:lstStyle/>
          <a:p>
            <a:pPr>
              <a:defRPr/>
            </a:pPr>
            <a:r>
              <a:rPr lang="en-US" sz="750">
                <a:solidFill>
                  <a:prstClr val="white"/>
                </a:solidFill>
                <a:latin typeface="Arial Narrow" pitchFamily="34" charset="0"/>
                <a:cs typeface="Helvetica" pitchFamily="30" charset="0"/>
                <a:sym typeface="Arial Narrow" pitchFamily="34" charset="0"/>
              </a:rPr>
              <a:t>Proprietary &amp; Confidential </a:t>
            </a:r>
            <a:endParaRPr lang="en-US" sz="750">
              <a:solidFill>
                <a:prstClr val="white"/>
              </a:solidFill>
              <a:cs typeface="Helvetica" pitchFamily="3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2735" y="3227089"/>
            <a:ext cx="2764490" cy="559721"/>
          </a:xfrm>
        </p:spPr>
        <p:txBody>
          <a:bodyPr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519" y="1355981"/>
            <a:ext cx="5607545" cy="1218288"/>
          </a:xfrm>
        </p:spPr>
        <p:txBody>
          <a:bodyPr anchor="b">
            <a:noAutofit/>
          </a:bodyPr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62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2" y="225031"/>
            <a:ext cx="7022309" cy="994172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50043" y="1257300"/>
            <a:ext cx="7022308" cy="228600"/>
          </a:xfrm>
        </p:spPr>
        <p:txBody>
          <a:bodyPr/>
          <a:lstStyle>
            <a:lvl1pPr marL="0" indent="0">
              <a:buNone/>
              <a:defRPr sz="1350" b="1">
                <a:solidFill>
                  <a:srgbClr val="005AA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349758" y="1490472"/>
            <a:ext cx="7029450" cy="3310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486650" y="225031"/>
            <a:ext cx="1307237" cy="177506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charset="0"/>
              <a:buNone/>
              <a:defRPr sz="750" b="1" i="0" cap="all" baseline="0"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507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C2F4CC9-6D33-49DC-B162-45A482B01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45482D6-3610-41B9-9459-755A781771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0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 Slide x">
    <p:bg>
      <p:bgPr>
        <a:solidFill>
          <a:srgbClr val="0059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F30B7063-4A05-402B-A558-709624B82AE0}"/>
              </a:ext>
            </a:extLst>
          </p:cNvPr>
          <p:cNvCxnSpPr/>
          <p:nvPr userDrawn="1"/>
        </p:nvCxnSpPr>
        <p:spPr>
          <a:xfrm>
            <a:off x="4198938" y="3740150"/>
            <a:ext cx="611187" cy="0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6">
            <a:extLst>
              <a:ext uri="{FF2B5EF4-FFF2-40B4-BE49-F238E27FC236}">
                <a16:creationId xmlns:a16="http://schemas.microsoft.com/office/drawing/2014/main" xmlns="" id="{CACE408F-D645-4BC2-834E-DB4C634DC822}"/>
              </a:ext>
            </a:extLst>
          </p:cNvPr>
          <p:cNvSpPr txBox="1">
            <a:spLocks/>
          </p:cNvSpPr>
          <p:nvPr userDrawn="1"/>
        </p:nvSpPr>
        <p:spPr>
          <a:xfrm>
            <a:off x="276225" y="4786313"/>
            <a:ext cx="334963" cy="274637"/>
          </a:xfrm>
          <a:prstGeom prst="rect">
            <a:avLst/>
          </a:prstGeom>
        </p:spPr>
        <p:txBody>
          <a:bodyPr lIns="68580" tIns="34290" rIns="68580" bIns="3429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C68BEE3-061F-47D9-AC60-8FD3882DA84A}" type="slidenum">
              <a:rPr lang="en-US" sz="750" smtClean="0">
                <a:solidFill>
                  <a:prstClr val="white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75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" name="AutoShape 1">
            <a:extLst>
              <a:ext uri="{FF2B5EF4-FFF2-40B4-BE49-F238E27FC236}">
                <a16:creationId xmlns:a16="http://schemas.microsoft.com/office/drawing/2014/main" xmlns="" id="{262B53EF-2CD8-445C-99BC-C744EDBA7FB6}"/>
              </a:ext>
            </a:extLst>
          </p:cNvPr>
          <p:cNvSpPr>
            <a:spLocks/>
          </p:cNvSpPr>
          <p:nvPr userDrawn="1"/>
        </p:nvSpPr>
        <p:spPr bwMode="auto">
          <a:xfrm>
            <a:off x="609600" y="4883150"/>
            <a:ext cx="1700213" cy="13493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4289" tIns="34289" rIns="34289" bIns="34289"/>
          <a:lstStyle/>
          <a:p>
            <a:pPr>
              <a:defRPr/>
            </a:pPr>
            <a:r>
              <a:rPr lang="en-US" sz="750">
                <a:solidFill>
                  <a:prstClr val="white"/>
                </a:solidFill>
                <a:latin typeface="Arial Narrow" pitchFamily="34" charset="0"/>
                <a:cs typeface="Helvetica" pitchFamily="30" charset="0"/>
                <a:sym typeface="Arial Narrow" pitchFamily="34" charset="0"/>
              </a:rPr>
              <a:t>Proprietary &amp; Confidential </a:t>
            </a:r>
            <a:endParaRPr lang="en-US" sz="750">
              <a:solidFill>
                <a:prstClr val="white"/>
              </a:solidFill>
              <a:cs typeface="Helvetica" pitchFamily="3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F0D3268-8C74-452C-96B8-A58A592AB5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5413" y="4773613"/>
            <a:ext cx="1055687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845" y="2314708"/>
            <a:ext cx="5607545" cy="1218288"/>
          </a:xfrm>
        </p:spPr>
        <p:txBody>
          <a:bodyPr anchor="b">
            <a:noAutofit/>
          </a:bodyPr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4078" y="3933883"/>
            <a:ext cx="2764490" cy="559721"/>
          </a:xfrm>
        </p:spPr>
        <p:txBody>
          <a:bodyPr/>
          <a:lstStyle>
            <a:lvl1pPr marL="0" marR="0" indent="0" algn="ctr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2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 Slide 2 - background imag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B46FB49-0979-4B91-88C1-27E6775C73C2}"/>
              </a:ext>
            </a:extLst>
          </p:cNvPr>
          <p:cNvSpPr/>
          <p:nvPr userDrawn="1"/>
        </p:nvSpPr>
        <p:spPr>
          <a:xfrm>
            <a:off x="-3175" y="939800"/>
            <a:ext cx="9147175" cy="3230563"/>
          </a:xfrm>
          <a:prstGeom prst="rect">
            <a:avLst/>
          </a:prstGeom>
          <a:solidFill>
            <a:srgbClr val="005AAA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845" y="1355981"/>
            <a:ext cx="5607545" cy="1218288"/>
          </a:xfrm>
        </p:spPr>
        <p:txBody>
          <a:bodyPr anchor="b">
            <a:noAutofit/>
          </a:bodyPr>
          <a:lstStyle>
            <a:lvl1pPr algn="ctr">
              <a:defRPr sz="2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4078" y="3227089"/>
            <a:ext cx="2764490" cy="559721"/>
          </a:xfrm>
        </p:spPr>
        <p:txBody>
          <a:bodyPr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 Slide 3 - background imag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A2DDB8B-37FE-415F-AD1B-95FFE9C62937}"/>
              </a:ext>
            </a:extLst>
          </p:cNvPr>
          <p:cNvSpPr/>
          <p:nvPr userDrawn="1"/>
        </p:nvSpPr>
        <p:spPr>
          <a:xfrm>
            <a:off x="-3175" y="939800"/>
            <a:ext cx="6340475" cy="3230563"/>
          </a:xfrm>
          <a:prstGeom prst="rect">
            <a:avLst/>
          </a:prstGeom>
          <a:solidFill>
            <a:srgbClr val="005AAA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C9B5952-9CA5-4C80-8AD8-E924884CDE02}"/>
              </a:ext>
            </a:extLst>
          </p:cNvPr>
          <p:cNvCxnSpPr/>
          <p:nvPr userDrawn="1"/>
        </p:nvCxnSpPr>
        <p:spPr>
          <a:xfrm>
            <a:off x="2833688" y="2900363"/>
            <a:ext cx="612775" cy="0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2735" y="3227089"/>
            <a:ext cx="2764490" cy="559721"/>
          </a:xfrm>
        </p:spPr>
        <p:txBody>
          <a:bodyPr/>
          <a:lstStyle>
            <a:lvl1pPr marL="0" indent="0" algn="ctr">
              <a:buNone/>
              <a:defRPr sz="105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519" y="1355981"/>
            <a:ext cx="5607545" cy="1218288"/>
          </a:xfrm>
        </p:spPr>
        <p:txBody>
          <a:bodyPr anchor="b">
            <a:noAutofit/>
          </a:bodyPr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6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 Slide 4"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6">
            <a:extLst>
              <a:ext uri="{FF2B5EF4-FFF2-40B4-BE49-F238E27FC236}">
                <a16:creationId xmlns:a16="http://schemas.microsoft.com/office/drawing/2014/main" xmlns="" id="{07D5759D-15A4-41A0-A35C-C79865589756}"/>
              </a:ext>
            </a:extLst>
          </p:cNvPr>
          <p:cNvSpPr txBox="1">
            <a:spLocks/>
          </p:cNvSpPr>
          <p:nvPr userDrawn="1"/>
        </p:nvSpPr>
        <p:spPr>
          <a:xfrm>
            <a:off x="276225" y="4786313"/>
            <a:ext cx="334963" cy="274637"/>
          </a:xfrm>
          <a:prstGeom prst="rect">
            <a:avLst/>
          </a:prstGeom>
        </p:spPr>
        <p:txBody>
          <a:bodyPr lIns="68580" tIns="34290" rIns="68580" bIns="3429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79C8B2C-4BEA-4475-B369-D5CCF21C22FE}" type="slidenum">
              <a:rPr lang="en-US" sz="750" smtClean="0">
                <a:solidFill>
                  <a:prstClr val="white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75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AutoShape 1">
            <a:extLst>
              <a:ext uri="{FF2B5EF4-FFF2-40B4-BE49-F238E27FC236}">
                <a16:creationId xmlns:a16="http://schemas.microsoft.com/office/drawing/2014/main" xmlns="" id="{D56F4F80-CCB1-49A6-BD35-44150F41D78A}"/>
              </a:ext>
            </a:extLst>
          </p:cNvPr>
          <p:cNvSpPr>
            <a:spLocks/>
          </p:cNvSpPr>
          <p:nvPr userDrawn="1"/>
        </p:nvSpPr>
        <p:spPr bwMode="auto">
          <a:xfrm>
            <a:off x="609600" y="4883150"/>
            <a:ext cx="1700213" cy="13493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4289" tIns="34289" rIns="34289" bIns="34289"/>
          <a:lstStyle/>
          <a:p>
            <a:pPr>
              <a:defRPr/>
            </a:pPr>
            <a:r>
              <a:rPr lang="en-US" sz="750">
                <a:solidFill>
                  <a:prstClr val="white"/>
                </a:solidFill>
                <a:latin typeface="Arial Narrow" pitchFamily="34" charset="0"/>
                <a:cs typeface="Helvetica" pitchFamily="30" charset="0"/>
                <a:sym typeface="Arial Narrow" pitchFamily="34" charset="0"/>
              </a:rPr>
              <a:t>Proprietary &amp; Confidential </a:t>
            </a:r>
            <a:endParaRPr lang="en-US" sz="750">
              <a:solidFill>
                <a:prstClr val="white"/>
              </a:solidFill>
              <a:cs typeface="Helvetica" pitchFamily="30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452DF96-99D3-4A97-AB87-B712FDDFDBBA}"/>
              </a:ext>
            </a:extLst>
          </p:cNvPr>
          <p:cNvCxnSpPr/>
          <p:nvPr userDrawn="1"/>
        </p:nvCxnSpPr>
        <p:spPr>
          <a:xfrm>
            <a:off x="4198938" y="2900363"/>
            <a:ext cx="611187" cy="0"/>
          </a:xfrm>
          <a:prstGeom prst="line">
            <a:avLst/>
          </a:prstGeom>
          <a:ln w="38100" cmpd="sng">
            <a:solidFill>
              <a:srgbClr val="005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1854553-2E5B-4CFC-8269-4B954BBD8A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5413" y="4773613"/>
            <a:ext cx="1055687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845" y="1355981"/>
            <a:ext cx="5607545" cy="1218288"/>
          </a:xfrm>
        </p:spPr>
        <p:txBody>
          <a:bodyPr anchor="b">
            <a:noAutofit/>
          </a:bodyPr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4078" y="3227089"/>
            <a:ext cx="2764490" cy="559721"/>
          </a:xfrm>
        </p:spPr>
        <p:txBody>
          <a:bodyPr/>
          <a:lstStyle>
            <a:lvl1pPr marL="0" indent="0" algn="ctr">
              <a:buNone/>
              <a:defRPr sz="105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2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 Slide x - background imag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7DF581C-6A6C-4E8C-B78F-6D746675E7CF}"/>
              </a:ext>
            </a:extLst>
          </p:cNvPr>
          <p:cNvSpPr/>
          <p:nvPr userDrawn="1"/>
        </p:nvSpPr>
        <p:spPr>
          <a:xfrm>
            <a:off x="-3175" y="998538"/>
            <a:ext cx="9147175" cy="3152775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0CF59D22-189F-407C-BFE4-354E08F6892B}"/>
              </a:ext>
            </a:extLst>
          </p:cNvPr>
          <p:cNvCxnSpPr/>
          <p:nvPr userDrawn="1"/>
        </p:nvCxnSpPr>
        <p:spPr>
          <a:xfrm>
            <a:off x="4198938" y="2224088"/>
            <a:ext cx="611187" cy="0"/>
          </a:xfrm>
          <a:prstGeom prst="line">
            <a:avLst/>
          </a:prstGeom>
          <a:ln w="38100" cmpd="sng">
            <a:solidFill>
              <a:srgbClr val="005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0804" y="1216342"/>
            <a:ext cx="5607545" cy="733438"/>
          </a:xfrm>
        </p:spPr>
        <p:txBody>
          <a:bodyPr anchor="b">
            <a:noAutofit/>
          </a:bodyPr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4078" y="3227089"/>
            <a:ext cx="2764490" cy="559721"/>
          </a:xfrm>
        </p:spPr>
        <p:txBody>
          <a:bodyPr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5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 Slide 6 - background imag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A5ED52A-CA94-463C-8B67-D99DBD2AEE36}"/>
              </a:ext>
            </a:extLst>
          </p:cNvPr>
          <p:cNvSpPr/>
          <p:nvPr userDrawn="1"/>
        </p:nvSpPr>
        <p:spPr>
          <a:xfrm>
            <a:off x="-3175" y="935038"/>
            <a:ext cx="6340475" cy="3216275"/>
          </a:xfrm>
          <a:prstGeom prst="rect">
            <a:avLst/>
          </a:prstGeom>
          <a:solidFill>
            <a:srgbClr val="ADAEB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9088225-B970-4A82-A354-2C8EF0AC67D4}"/>
              </a:ext>
            </a:extLst>
          </p:cNvPr>
          <p:cNvCxnSpPr/>
          <p:nvPr userDrawn="1"/>
        </p:nvCxnSpPr>
        <p:spPr>
          <a:xfrm>
            <a:off x="2833688" y="2900363"/>
            <a:ext cx="612775" cy="0"/>
          </a:xfrm>
          <a:prstGeom prst="line">
            <a:avLst/>
          </a:prstGeom>
          <a:ln w="38100" cmpd="sng">
            <a:solidFill>
              <a:srgbClr val="005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2735" y="3227089"/>
            <a:ext cx="2764490" cy="559721"/>
          </a:xfrm>
        </p:spPr>
        <p:txBody>
          <a:bodyPr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519" y="1355981"/>
            <a:ext cx="5607545" cy="1218288"/>
          </a:xfrm>
        </p:spPr>
        <p:txBody>
          <a:bodyPr anchor="b">
            <a:noAutofit/>
          </a:bodyPr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56226E-DF6A-4914-B836-7D8AAC4CC6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6">
            <a:extLst>
              <a:ext uri="{FF2B5EF4-FFF2-40B4-BE49-F238E27FC236}">
                <a16:creationId xmlns:a16="http://schemas.microsoft.com/office/drawing/2014/main" xmlns="" id="{5B19E93C-429F-4EB5-B3DF-24648A5916CF}"/>
              </a:ext>
            </a:extLst>
          </p:cNvPr>
          <p:cNvSpPr txBox="1">
            <a:spLocks/>
          </p:cNvSpPr>
          <p:nvPr userDrawn="1"/>
        </p:nvSpPr>
        <p:spPr>
          <a:xfrm>
            <a:off x="276225" y="4786313"/>
            <a:ext cx="334963" cy="274637"/>
          </a:xfrm>
          <a:prstGeom prst="rect">
            <a:avLst/>
          </a:prstGeom>
        </p:spPr>
        <p:txBody>
          <a:bodyPr lIns="68580" tIns="34290" rIns="68580" bIns="3429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28736BF-6C4C-4528-B6CB-06EF7A495FB7}" type="slidenum">
              <a:rPr lang="en-US" sz="750" smtClean="0">
                <a:solidFill>
                  <a:srgbClr val="595959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75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6" name="AutoShape 1">
            <a:extLst>
              <a:ext uri="{FF2B5EF4-FFF2-40B4-BE49-F238E27FC236}">
                <a16:creationId xmlns:a16="http://schemas.microsoft.com/office/drawing/2014/main" xmlns="" id="{3854973C-FA2F-42E9-A9CE-71E4CE5077BF}"/>
              </a:ext>
            </a:extLst>
          </p:cNvPr>
          <p:cNvSpPr>
            <a:spLocks/>
          </p:cNvSpPr>
          <p:nvPr userDrawn="1"/>
        </p:nvSpPr>
        <p:spPr bwMode="auto">
          <a:xfrm>
            <a:off x="609600" y="4883150"/>
            <a:ext cx="1700213" cy="13493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4289" tIns="34289" rIns="34289" bIns="34289"/>
          <a:lstStyle/>
          <a:p>
            <a:pPr>
              <a:defRPr/>
            </a:pPr>
            <a:r>
              <a:rPr lang="en-US" sz="750">
                <a:solidFill>
                  <a:srgbClr val="595959"/>
                </a:solidFill>
                <a:latin typeface="Arial Narrow" pitchFamily="34" charset="0"/>
                <a:cs typeface="Helvetica" pitchFamily="30" charset="0"/>
                <a:sym typeface="Arial Narrow" pitchFamily="34" charset="0"/>
              </a:rPr>
              <a:t>Proprietary &amp; Confidential </a:t>
            </a:r>
            <a:endParaRPr lang="en-US" sz="750">
              <a:solidFill>
                <a:srgbClr val="595959"/>
              </a:solidFill>
              <a:cs typeface="Helvetica" pitchFamily="3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366CD4CC-632F-4545-A002-FBE4D8B9E68F}"/>
              </a:ext>
            </a:extLst>
          </p:cNvPr>
          <p:cNvCxnSpPr/>
          <p:nvPr userDrawn="1"/>
        </p:nvCxnSpPr>
        <p:spPr>
          <a:xfrm>
            <a:off x="4198938" y="2900363"/>
            <a:ext cx="611187" cy="0"/>
          </a:xfrm>
          <a:prstGeom prst="line">
            <a:avLst/>
          </a:prstGeom>
          <a:ln w="38100" cmpd="sng">
            <a:solidFill>
              <a:srgbClr val="005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B263BD4-40C6-4182-887B-29B6BE2313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7163" y="4773613"/>
            <a:ext cx="1023937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845" y="1355981"/>
            <a:ext cx="5607545" cy="1218288"/>
          </a:xfrm>
        </p:spPr>
        <p:txBody>
          <a:bodyPr anchor="b">
            <a:noAutofit/>
          </a:bodyPr>
          <a:lstStyle>
            <a:lvl1pPr algn="ctr">
              <a:defRPr sz="2100">
                <a:solidFill>
                  <a:srgbClr val="0059A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4078" y="3227089"/>
            <a:ext cx="2764490" cy="559721"/>
          </a:xfrm>
        </p:spPr>
        <p:txBody>
          <a:bodyPr/>
          <a:lstStyle>
            <a:lvl1pPr marL="0" indent="0" algn="ctr">
              <a:buNone/>
              <a:defRPr sz="1050">
                <a:solidFill>
                  <a:srgbClr val="0059AB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092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 Slide 8"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DC371EFA-2B0A-4714-BFFB-5ADB6C503F5E}"/>
              </a:ext>
            </a:extLst>
          </p:cNvPr>
          <p:cNvCxnSpPr/>
          <p:nvPr userDrawn="1"/>
        </p:nvCxnSpPr>
        <p:spPr>
          <a:xfrm>
            <a:off x="2857500" y="2900363"/>
            <a:ext cx="611188" cy="0"/>
          </a:xfrm>
          <a:prstGeom prst="line">
            <a:avLst/>
          </a:prstGeom>
          <a:ln w="38100" cmpd="sng">
            <a:solidFill>
              <a:srgbClr val="0059A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B6D770-0438-4006-B278-742017089D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200" y="4491038"/>
            <a:ext cx="136366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9D5CE70-FC0F-458B-AE29-742AA28186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498725" y="153988"/>
            <a:ext cx="6653213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38C96659-0B04-49D2-B470-3E7961B1FB7D}"/>
              </a:ext>
            </a:extLst>
          </p:cNvPr>
          <p:cNvSpPr txBox="1">
            <a:spLocks/>
          </p:cNvSpPr>
          <p:nvPr userDrawn="1"/>
        </p:nvSpPr>
        <p:spPr>
          <a:xfrm>
            <a:off x="276225" y="4786313"/>
            <a:ext cx="334963" cy="274637"/>
          </a:xfrm>
          <a:prstGeom prst="rect">
            <a:avLst/>
          </a:prstGeom>
        </p:spPr>
        <p:txBody>
          <a:bodyPr lIns="68580" tIns="34290" rIns="68580" bIns="3429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5BAD5D-9459-48B0-8E95-0709721B3AF1}" type="slidenum">
              <a:rPr lang="en-US" sz="750" smtClean="0">
                <a:solidFill>
                  <a:prstClr val="white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75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8" name="AutoShape 1">
            <a:extLst>
              <a:ext uri="{FF2B5EF4-FFF2-40B4-BE49-F238E27FC236}">
                <a16:creationId xmlns:a16="http://schemas.microsoft.com/office/drawing/2014/main" xmlns="" id="{4819C95B-DA19-47CB-AF2E-38A491F73A0C}"/>
              </a:ext>
            </a:extLst>
          </p:cNvPr>
          <p:cNvSpPr>
            <a:spLocks/>
          </p:cNvSpPr>
          <p:nvPr userDrawn="1"/>
        </p:nvSpPr>
        <p:spPr bwMode="auto">
          <a:xfrm>
            <a:off x="609600" y="4883150"/>
            <a:ext cx="1700213" cy="13493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4289" tIns="34289" rIns="34289" bIns="34289"/>
          <a:lstStyle/>
          <a:p>
            <a:pPr>
              <a:defRPr/>
            </a:pPr>
            <a:r>
              <a:rPr lang="en-US" sz="750">
                <a:solidFill>
                  <a:prstClr val="white"/>
                </a:solidFill>
                <a:latin typeface="Arial Narrow" pitchFamily="34" charset="0"/>
                <a:cs typeface="Helvetica" pitchFamily="30" charset="0"/>
                <a:sym typeface="Arial Narrow" pitchFamily="34" charset="0"/>
              </a:rPr>
              <a:t>Proprietary &amp; Confidential </a:t>
            </a:r>
            <a:endParaRPr lang="en-US" sz="750">
              <a:solidFill>
                <a:prstClr val="white"/>
              </a:solidFill>
              <a:cs typeface="Helvetica" pitchFamily="3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2735" y="3227089"/>
            <a:ext cx="2764490" cy="559721"/>
          </a:xfrm>
        </p:spPr>
        <p:txBody>
          <a:bodyPr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519" y="1355981"/>
            <a:ext cx="5607545" cy="1218288"/>
          </a:xfrm>
        </p:spPr>
        <p:txBody>
          <a:bodyPr anchor="b">
            <a:noAutofit/>
          </a:bodyPr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63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2" y="225031"/>
            <a:ext cx="7022309" cy="994172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50043" y="1257300"/>
            <a:ext cx="7022308" cy="228600"/>
          </a:xfrm>
        </p:spPr>
        <p:txBody>
          <a:bodyPr/>
          <a:lstStyle>
            <a:lvl1pPr marL="0" indent="0">
              <a:buNone/>
              <a:defRPr sz="1350" b="1">
                <a:solidFill>
                  <a:srgbClr val="005AA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349758" y="1490472"/>
            <a:ext cx="7029450" cy="3310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486650" y="225031"/>
            <a:ext cx="1307237" cy="177506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charset="0"/>
              <a:buNone/>
              <a:defRPr sz="750" b="1" i="0" cap="all" baseline="0"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582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Relationship Id="rId11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2168" y="4720340"/>
            <a:ext cx="3861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rgbClr val="F52B3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>
            <a:extLst>
              <a:ext uri="{FF2B5EF4-FFF2-40B4-BE49-F238E27FC236}">
                <a16:creationId xmlns:a16="http://schemas.microsoft.com/office/drawing/2014/main" xmlns="" id="{09338C9B-A62A-40FC-ADC2-36A48FCF94B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36525" cy="5143500"/>
            <a:chOff x="0" y="0"/>
            <a:chExt cx="137160" cy="5143500"/>
          </a:xfrm>
        </p:grpSpPr>
        <p:sp>
          <p:nvSpPr>
            <p:cNvPr id="1029" name="Rectangle 5">
              <a:extLst>
                <a:ext uri="{FF2B5EF4-FFF2-40B4-BE49-F238E27FC236}">
                  <a16:creationId xmlns:a16="http://schemas.microsoft.com/office/drawing/2014/main" xmlns="" id="{9166BA71-EAE5-4E03-B7CF-27C6787534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137160" cy="2528888"/>
            </a:xfrm>
            <a:prstGeom prst="rect">
              <a:avLst/>
            </a:prstGeom>
            <a:solidFill>
              <a:srgbClr val="3C4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0" name="Rectangle 6">
              <a:extLst>
                <a:ext uri="{FF2B5EF4-FFF2-40B4-BE49-F238E27FC236}">
                  <a16:creationId xmlns:a16="http://schemas.microsoft.com/office/drawing/2014/main" xmlns="" id="{CA3EF7A4-B9B9-45D0-968D-8BBEEDDBD0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2528888"/>
              <a:ext cx="137160" cy="1208087"/>
            </a:xfrm>
            <a:prstGeom prst="rect">
              <a:avLst/>
            </a:prstGeom>
            <a:solidFill>
              <a:srgbClr val="305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1" name="Rectangle 7">
              <a:extLst>
                <a:ext uri="{FF2B5EF4-FFF2-40B4-BE49-F238E27FC236}">
                  <a16:creationId xmlns:a16="http://schemas.microsoft.com/office/drawing/2014/main" xmlns="" id="{777452CA-3E2A-4DEA-8BAC-35836CBA9A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3735388"/>
              <a:ext cx="137160" cy="606425"/>
            </a:xfrm>
            <a:prstGeom prst="rect">
              <a:avLst/>
            </a:prstGeom>
            <a:solidFill>
              <a:srgbClr val="F15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2" name="Rectangle 8">
              <a:extLst>
                <a:ext uri="{FF2B5EF4-FFF2-40B4-BE49-F238E27FC236}">
                  <a16:creationId xmlns:a16="http://schemas.microsoft.com/office/drawing/2014/main" xmlns="" id="{1D75BE2D-DED5-44D9-8D1F-1384802235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4341813"/>
              <a:ext cx="137160" cy="603250"/>
            </a:xfrm>
            <a:prstGeom prst="rect">
              <a:avLst/>
            </a:prstGeom>
            <a:solidFill>
              <a:srgbClr val="F1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3" name="Rectangle 9">
              <a:extLst>
                <a:ext uri="{FF2B5EF4-FFF2-40B4-BE49-F238E27FC236}">
                  <a16:creationId xmlns:a16="http://schemas.microsoft.com/office/drawing/2014/main" xmlns="" id="{82482FCA-F04E-4274-9969-39E71D4E45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4943475"/>
              <a:ext cx="137160" cy="200025"/>
            </a:xfrm>
            <a:prstGeom prst="rect">
              <a:avLst/>
            </a:prstGeom>
            <a:solidFill>
              <a:srgbClr val="ABC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1027" name="Title Placeholder 3">
            <a:extLst>
              <a:ext uri="{FF2B5EF4-FFF2-40B4-BE49-F238E27FC236}">
                <a16:creationId xmlns:a16="http://schemas.microsoft.com/office/drawing/2014/main" xmlns="" id="{B9835A46-A999-46AD-8BE9-7FAEE169D9E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57188" y="342900"/>
            <a:ext cx="8434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1028" name="Text Placeholder 4">
            <a:extLst>
              <a:ext uri="{FF2B5EF4-FFF2-40B4-BE49-F238E27FC236}">
                <a16:creationId xmlns:a16="http://schemas.microsoft.com/office/drawing/2014/main" xmlns="" id="{E63B8FA0-A849-4BCD-AC34-7FD627F200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57188" y="800100"/>
            <a:ext cx="8434387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48900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93468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>
          <a:solidFill>
            <a:srgbClr val="F1EDED"/>
          </a:solidFill>
          <a:latin typeface="+mj-lt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F1EDED"/>
          </a:solidFill>
          <a:latin typeface="Open Sans Light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F1EDED"/>
          </a:solidFill>
          <a:latin typeface="Open Sans Light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F1EDED"/>
          </a:solidFill>
          <a:latin typeface="Open Sans Light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F1EDED"/>
          </a:solidFill>
          <a:latin typeface="Open Sans Light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>
          <a:solidFill>
            <a:srgbClr val="F1EDED"/>
          </a:solidFill>
          <a:latin typeface="Open Sans Light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>
          <a:solidFill>
            <a:srgbClr val="F1EDED"/>
          </a:solidFill>
          <a:latin typeface="Open Sans Light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>
          <a:solidFill>
            <a:srgbClr val="F1EDED"/>
          </a:solidFill>
          <a:latin typeface="Open Sans Light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>
          <a:solidFill>
            <a:srgbClr val="F1EDED"/>
          </a:solidFill>
          <a:latin typeface="Open Sans Light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F1EDED"/>
          </a:solidFill>
          <a:latin typeface="+mn-lt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F1EDED"/>
          </a:solidFill>
          <a:latin typeface="+mn-lt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F1EDED"/>
          </a:solidFill>
          <a:latin typeface="+mn-lt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F1EDED"/>
          </a:solidFill>
          <a:latin typeface="+mn-lt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F1EDED"/>
          </a:solidFill>
          <a:latin typeface="+mn-lt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xmlns="" id="{9047D609-8722-4FB3-8EB9-7369D1BF7B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274638"/>
            <a:ext cx="84582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xmlns="" id="{444C40B1-FEBD-4861-9EA1-9118FE5061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1370013"/>
            <a:ext cx="84582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9526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1" r:id="rId1"/>
    <p:sldLayoutId id="2147493472" r:id="rId2"/>
    <p:sldLayoutId id="2147493473" r:id="rId3"/>
    <p:sldLayoutId id="2147493474" r:id="rId4"/>
    <p:sldLayoutId id="2147493475" r:id="rId5"/>
    <p:sldLayoutId id="2147493476" r:id="rId6"/>
    <p:sldLayoutId id="2147493477" r:id="rId7"/>
    <p:sldLayoutId id="2147493478" r:id="rId8"/>
    <p:sldLayoutId id="2147493479" r:id="rId9"/>
    <p:sldLayoutId id="214749348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panose="020B0604020202020204" pitchFamily="34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panose="020B0604020202020204" pitchFamily="34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panose="020B0604020202020204" pitchFamily="34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panose="020B0604020202020204" pitchFamily="34" charset="0"/>
        </a:defRPr>
      </a:lvl5pPr>
      <a:lvl6pPr marL="4572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panose="020B0604020202020204" pitchFamily="34" charset="0"/>
        </a:defRPr>
      </a:lvl6pPr>
      <a:lvl7pPr marL="9144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panose="020B0604020202020204" pitchFamily="34" charset="0"/>
        </a:defRPr>
      </a:lvl7pPr>
      <a:lvl8pPr marL="13716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panose="020B0604020202020204" pitchFamily="34" charset="0"/>
        </a:defRPr>
      </a:lvl8pPr>
      <a:lvl9pPr marL="18288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algn="ctr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5" algn="ctr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11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01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xmlns="" id="{14E481DE-7884-41E0-ACE3-6EC7471A863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274638"/>
            <a:ext cx="84582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xmlns="" id="{63D5EFB0-627B-4A26-977F-9AB7FEE37E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1370013"/>
            <a:ext cx="84582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5752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2" r:id="rId1"/>
    <p:sldLayoutId id="2147493483" r:id="rId2"/>
    <p:sldLayoutId id="2147493484" r:id="rId3"/>
    <p:sldLayoutId id="2147493485" r:id="rId4"/>
    <p:sldLayoutId id="2147493486" r:id="rId5"/>
    <p:sldLayoutId id="2147493487" r:id="rId6"/>
    <p:sldLayoutId id="2147493488" r:id="rId7"/>
    <p:sldLayoutId id="2147493489" r:id="rId8"/>
    <p:sldLayoutId id="2147493490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panose="020B0604020202020204" pitchFamily="34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panose="020B0604020202020204" pitchFamily="34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panose="020B0604020202020204" pitchFamily="34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panose="020B0604020202020204" pitchFamily="34" charset="0"/>
        </a:defRPr>
      </a:lvl5pPr>
      <a:lvl6pPr marL="4572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panose="020B0604020202020204" pitchFamily="34" charset="0"/>
        </a:defRPr>
      </a:lvl6pPr>
      <a:lvl7pPr marL="9144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panose="020B0604020202020204" pitchFamily="34" charset="0"/>
        </a:defRPr>
      </a:lvl7pPr>
      <a:lvl8pPr marL="13716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panose="020B0604020202020204" pitchFamily="34" charset="0"/>
        </a:defRPr>
      </a:lvl8pPr>
      <a:lvl9pPr marL="18288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algn="ctr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5" algn="ctr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11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01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Relationship Id="rId3" Type="http://schemas.openxmlformats.org/officeDocument/2006/relationships/image" Target="../media/image20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video" Target="https://www.youtube.com/embed/G5UhpLXDuas" TargetMode="Externa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video" Target="https://www.youtube.com/embed/nZJ8kGIcmJY" TargetMode="External"/><Relationship Id="rId2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3.emf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210" y="2240280"/>
            <a:ext cx="7683674" cy="90034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A Worldwide Celebration!</a:t>
            </a:r>
            <a:br>
              <a:rPr lang="en-US" sz="4400" dirty="0"/>
            </a:br>
            <a:r>
              <a:rPr lang="en-US" sz="3600" dirty="0"/>
              <a:t> </a:t>
            </a:r>
            <a:br>
              <a:rPr lang="en-US" sz="3600" dirty="0"/>
            </a:br>
            <a:r>
              <a:rPr lang="en-US" sz="3100" dirty="0"/>
              <a:t>October 3, 2017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3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5869"/>
            <a:ext cx="8347868" cy="961431"/>
          </a:xfrm>
        </p:spPr>
        <p:txBody>
          <a:bodyPr>
            <a:noAutofit/>
          </a:bodyPr>
          <a:lstStyle/>
          <a:p>
            <a:r>
              <a:rPr lang="en-US" dirty="0"/>
              <a:t>CXPA Local Networking Events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73150"/>
            <a:ext cx="8763000" cy="34029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Local Meet-Ups are designed to: </a:t>
            </a:r>
          </a:p>
          <a:p>
            <a:pPr marL="508000" lvl="1" indent="-271463">
              <a:buFont typeface="Arial"/>
              <a:buChar char="•"/>
            </a:pPr>
            <a:r>
              <a:rPr lang="en-US" sz="2300" dirty="0"/>
              <a:t>provide a personal and professional support network</a:t>
            </a:r>
          </a:p>
          <a:p>
            <a:pPr marL="508000" lvl="1" indent="-271463">
              <a:buFont typeface="Arial"/>
              <a:buChar char="•"/>
            </a:pPr>
            <a:r>
              <a:rPr lang="en-US" sz="2300" dirty="0"/>
              <a:t>give you professional development opportunities in CX </a:t>
            </a:r>
          </a:p>
          <a:p>
            <a:pPr marL="508000" lvl="1" indent="-271463">
              <a:buNone/>
            </a:pPr>
            <a:endParaRPr lang="en-US" sz="2400" dirty="0"/>
          </a:p>
          <a:p>
            <a:pPr marL="0" lvl="1" indent="0" algn="ctr">
              <a:buNone/>
            </a:pPr>
            <a:r>
              <a:rPr lang="en-US" sz="2800" dirty="0"/>
              <a:t> 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1703-4D15-8D43-9C6C-F136779B8298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283198_507742555956703_1116454224_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901" y="2703062"/>
            <a:ext cx="3349337" cy="1677286"/>
          </a:xfrm>
          <a:prstGeom prst="round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2099" y="2499862"/>
            <a:ext cx="499110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271463">
              <a:buFont typeface="Arial"/>
              <a:buChar char="•"/>
            </a:pPr>
            <a:r>
              <a:rPr lang="en-US" sz="2300" dirty="0"/>
              <a:t>help you find answers to questions/best practices</a:t>
            </a:r>
          </a:p>
          <a:p>
            <a:pPr marL="508000" lvl="1" indent="-271463">
              <a:buFont typeface="Arial"/>
              <a:buChar char="•"/>
            </a:pPr>
            <a:r>
              <a:rPr lang="en-US" sz="2300" dirty="0"/>
              <a:t>create a feeling of connection to other practitioners</a:t>
            </a:r>
          </a:p>
          <a:p>
            <a:pPr marL="508000" lvl="1" indent="-271463">
              <a:buFont typeface="Arial"/>
              <a:buChar char="•"/>
            </a:pPr>
            <a:r>
              <a:rPr lang="en-US" sz="2300" dirty="0"/>
              <a:t>find help and support! </a:t>
            </a:r>
          </a:p>
        </p:txBody>
      </p:sp>
    </p:spTree>
    <p:extLst>
      <p:ext uri="{BB962C8B-B14F-4D97-AF65-F5344CB8AC3E}">
        <p14:creationId xmlns:p14="http://schemas.microsoft.com/office/powerpoint/2010/main" val="92940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886" y="1141642"/>
            <a:ext cx="4808187" cy="33297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77420" y="1174649"/>
            <a:ext cx="5022013" cy="3356408"/>
          </a:xfrm>
          <a:prstGeom prst="rect">
            <a:avLst/>
          </a:prstGeom>
        </p:spPr>
      </p:pic>
      <p:sp>
        <p:nvSpPr>
          <p:cNvPr id="4" name="Title 8">
            <a:extLst>
              <a:ext uri="{FF2B5EF4-FFF2-40B4-BE49-F238E27FC236}">
                <a16:creationId xmlns:a16="http://schemas.microsoft.com/office/drawing/2014/main" xmlns="" id="{F2E8B56E-C625-4F27-8450-73D00BB08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997" y="205979"/>
            <a:ext cx="9116897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Driven by human needs and expectations</a:t>
            </a:r>
            <a:r>
              <a:rPr lang="mr-IN" dirty="0"/>
              <a:t>…</a:t>
            </a:r>
            <a:endParaRPr lang="en-US" sz="22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A519A7AD-5476-43A4-9093-8F46384202AC}"/>
              </a:ext>
            </a:extLst>
          </p:cNvPr>
          <p:cNvSpPr txBox="1">
            <a:spLocks/>
          </p:cNvSpPr>
          <p:nvPr/>
        </p:nvSpPr>
        <p:spPr>
          <a:xfrm>
            <a:off x="4572000" y="880349"/>
            <a:ext cx="3730239" cy="3531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000" dirty="0"/>
          </a:p>
          <a:p>
            <a:pPr marL="0" indent="0">
              <a:buFont typeface="Arial"/>
              <a:buNone/>
            </a:pPr>
            <a:endParaRPr lang="en-US" sz="10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8EE1D200-4F22-4F78-A42C-96B303758928}"/>
              </a:ext>
            </a:extLst>
          </p:cNvPr>
          <p:cNvSpPr txBox="1">
            <a:spLocks/>
          </p:cNvSpPr>
          <p:nvPr/>
        </p:nvSpPr>
        <p:spPr>
          <a:xfrm>
            <a:off x="914400" y="880349"/>
            <a:ext cx="3730239" cy="3531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000" dirty="0"/>
          </a:p>
          <a:p>
            <a:pPr marL="0" indent="0">
              <a:buFont typeface="Arial"/>
              <a:buNone/>
            </a:pPr>
            <a:endParaRPr lang="en-US" sz="1000" dirty="0"/>
          </a:p>
        </p:txBody>
      </p:sp>
      <p:sp>
        <p:nvSpPr>
          <p:cNvPr id="22" name="Rectangle 21"/>
          <p:cNvSpPr/>
          <p:nvPr/>
        </p:nvSpPr>
        <p:spPr>
          <a:xfrm>
            <a:off x="1550346" y="1332635"/>
            <a:ext cx="25589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75% of online customers expect a </a:t>
            </a:r>
          </a:p>
          <a:p>
            <a:pPr algn="ctr"/>
            <a:r>
              <a:rPr lang="en-US" b="1" dirty="0"/>
              <a:t>5 minute response time to inquiries</a:t>
            </a:r>
          </a:p>
          <a:p>
            <a:pPr algn="ctr"/>
            <a:r>
              <a:rPr lang="en-US" sz="900" dirty="0"/>
              <a:t>                                                                  - McKinsey &amp; Company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34250" y="2271794"/>
            <a:ext cx="1790990" cy="1919206"/>
          </a:xfrm>
          <a:prstGeom prst="rect">
            <a:avLst/>
          </a:prstGeom>
          <a:solidFill>
            <a:schemeClr val="accent1">
              <a:lumMod val="40000"/>
              <a:lumOff val="60000"/>
              <a:alpha val="8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44% of consumers know more about store products than associates</a:t>
            </a:r>
            <a:r>
              <a:rPr lang="en-US" sz="1100" dirty="0">
                <a:solidFill>
                  <a:schemeClr val="tx1"/>
                </a:solidFill>
              </a:rPr>
              <a:t>                                                              -</a:t>
            </a:r>
            <a:r>
              <a:rPr lang="en-US" sz="1100" dirty="0" err="1">
                <a:solidFill>
                  <a:schemeClr val="tx1"/>
                </a:solidFill>
              </a:rPr>
              <a:t>Saleforce</a:t>
            </a:r>
            <a:r>
              <a:rPr lang="en-US" sz="1100" dirty="0">
                <a:solidFill>
                  <a:schemeClr val="tx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8041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xmlns="" id="{F11CEA9F-CDEB-4FC7-856A-3FEF1EFE0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28" y="158602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mr-IN" dirty="0"/>
              <a:t>…</a:t>
            </a:r>
            <a:r>
              <a:rPr lang="en-US" dirty="0"/>
              <a:t>the world is changing dramatically</a:t>
            </a:r>
            <a:r>
              <a:rPr lang="mr-IN" dirty="0"/>
              <a:t>…</a:t>
            </a: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23A2318-965F-47E4-94D7-6C968DE42A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1906" y="1197610"/>
            <a:ext cx="4910734" cy="327382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57370473-C9A0-42AF-9A64-1F5D33EEBBB1}"/>
              </a:ext>
            </a:extLst>
          </p:cNvPr>
          <p:cNvSpPr txBox="1">
            <a:spLocks/>
          </p:cNvSpPr>
          <p:nvPr/>
        </p:nvSpPr>
        <p:spPr>
          <a:xfrm>
            <a:off x="4429569" y="1165861"/>
            <a:ext cx="373023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000" dirty="0"/>
          </a:p>
          <a:p>
            <a:pPr marL="0" indent="0">
              <a:buFont typeface="Arial"/>
              <a:buNone/>
            </a:pPr>
            <a:endParaRPr lang="en-US" sz="1000" dirty="0"/>
          </a:p>
          <a:p>
            <a:pPr marL="0" indent="0">
              <a:buFont typeface="Arial"/>
              <a:buNone/>
            </a:pPr>
            <a:endParaRPr lang="en-US" sz="1000" dirty="0"/>
          </a:p>
          <a:p>
            <a:pPr marL="0" indent="0">
              <a:buFont typeface="Arial"/>
              <a:buNone/>
            </a:pPr>
            <a:endParaRPr lang="en-US" sz="1000" dirty="0"/>
          </a:p>
        </p:txBody>
      </p:sp>
      <p:sp>
        <p:nvSpPr>
          <p:cNvPr id="2" name="Rectangle 1"/>
          <p:cNvSpPr/>
          <p:nvPr/>
        </p:nvSpPr>
        <p:spPr>
          <a:xfrm>
            <a:off x="2137215" y="1788080"/>
            <a:ext cx="197621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83% of consumers prefer human interaction </a:t>
            </a:r>
          </a:p>
          <a:p>
            <a:pPr algn="ctr"/>
            <a:r>
              <a:rPr lang="en-US" sz="1050" dirty="0"/>
              <a:t>                    - Accenture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171B5F7-7ECE-4622-BBFF-8CAC52DEAE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8828" y="1197610"/>
            <a:ext cx="4649731" cy="327382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121959" y="1739712"/>
            <a:ext cx="200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95% of consumers share poor customer experiences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             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           - American Express</a:t>
            </a:r>
          </a:p>
        </p:txBody>
      </p:sp>
    </p:spTree>
    <p:extLst>
      <p:ext uri="{BB962C8B-B14F-4D97-AF65-F5344CB8AC3E}">
        <p14:creationId xmlns:p14="http://schemas.microsoft.com/office/powerpoint/2010/main" val="278634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xmlns="" id="{F7916DC3-1C10-470F-B0A5-214C47166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4002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...and we can help you thrive!</a:t>
            </a:r>
            <a:endParaRPr lang="en-US" sz="22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F733845-9BC2-4B9B-BDAF-5DF48C4C62D0}"/>
              </a:ext>
            </a:extLst>
          </p:cNvPr>
          <p:cNvSpPr txBox="1">
            <a:spLocks/>
          </p:cNvSpPr>
          <p:nvPr/>
        </p:nvSpPr>
        <p:spPr>
          <a:xfrm>
            <a:off x="4493663" y="1005321"/>
            <a:ext cx="3730239" cy="3531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000" dirty="0"/>
          </a:p>
          <a:p>
            <a:pPr marL="0" indent="0">
              <a:buFont typeface="Arial"/>
              <a:buNone/>
            </a:pPr>
            <a:endParaRPr lang="en-US" sz="1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C47A843-4244-4914-A7EF-2B845F30A2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3198" y="1150620"/>
            <a:ext cx="5065530" cy="33860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9FA67E7-146B-474D-BEFF-DB2BC67423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50620"/>
            <a:ext cx="4805028" cy="33860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3384316"/>
            <a:ext cx="3112598" cy="977956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61% of CX Teams are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10 people or less</a:t>
            </a:r>
            <a:r>
              <a:rPr lang="en-US" dirty="0">
                <a:solidFill>
                  <a:schemeClr val="bg1"/>
                </a:solidFill>
              </a:rPr>
              <a:t>                                          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                       - </a:t>
            </a:r>
            <a:r>
              <a:rPr lang="en-US" sz="1100" dirty="0" err="1">
                <a:solidFill>
                  <a:schemeClr val="bg1"/>
                </a:solidFill>
              </a:rPr>
              <a:t>Clarabridge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78401" y="1334229"/>
            <a:ext cx="3635966" cy="76889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99% of professionals agree CX is a GREAT profession to be in!</a:t>
            </a:r>
          </a:p>
          <a:p>
            <a:r>
              <a:rPr lang="en-US" sz="900" dirty="0">
                <a:solidFill>
                  <a:schemeClr val="tx1"/>
                </a:solidFill>
              </a:rPr>
              <a:t>                                                                       -</a:t>
            </a:r>
            <a:r>
              <a:rPr lang="en-US" sz="900" dirty="0" err="1">
                <a:solidFill>
                  <a:schemeClr val="tx1"/>
                </a:solidFill>
              </a:rPr>
              <a:t>Temkin</a:t>
            </a:r>
            <a:r>
              <a:rPr lang="en-US" sz="900" dirty="0">
                <a:solidFill>
                  <a:schemeClr val="tx1"/>
                </a:solidFill>
              </a:rPr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186879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2FCE81-F498-4A57-94B4-5222BA0CF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568" y="896403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Visit </a:t>
            </a:r>
            <a:r>
              <a:rPr lang="en-US" b="1" dirty="0" err="1"/>
              <a:t>cxpa.org</a:t>
            </a:r>
            <a:r>
              <a:rPr lang="en-US" b="1" dirty="0"/>
              <a:t>/join/membership</a:t>
            </a:r>
            <a:endParaRPr lang="en-US" dirty="0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xmlns="" id="{72ED98F2-E9A6-4CFA-BF5D-5B2469C1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5811" y="39153"/>
            <a:ext cx="9512300" cy="857250"/>
          </a:xfrm>
        </p:spPr>
        <p:txBody>
          <a:bodyPr>
            <a:normAutofit/>
          </a:bodyPr>
          <a:lstStyle/>
          <a:p>
            <a:r>
              <a:rPr lang="en-US" sz="3000" dirty="0"/>
              <a:t>Join us </a:t>
            </a:r>
            <a:r>
              <a:rPr lang="en-US" sz="3000"/>
              <a:t>in transforming Customer Experiences! </a:t>
            </a:r>
            <a:endParaRPr lang="en-US" sz="3000" dirty="0"/>
          </a:p>
        </p:txBody>
      </p:sp>
      <p:sp>
        <p:nvSpPr>
          <p:cNvPr id="7" name="Rounded Rectangle 6"/>
          <p:cNvSpPr/>
          <p:nvPr/>
        </p:nvSpPr>
        <p:spPr>
          <a:xfrm>
            <a:off x="3137964" y="1975194"/>
            <a:ext cx="2922432" cy="1270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final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625" y="1974850"/>
            <a:ext cx="2956459" cy="1971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169678D-2E4E-435F-89D1-2137477B17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044" y="1597766"/>
            <a:ext cx="3402966" cy="1428750"/>
          </a:xfrm>
          <a:prstGeom prst="round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7257" y="1527768"/>
            <a:ext cx="2643090" cy="1353155"/>
          </a:xfrm>
          <a:prstGeom prst="round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179" y="2880773"/>
            <a:ext cx="3138986" cy="1555845"/>
          </a:xfrm>
          <a:prstGeom prst="round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763784" y="2683150"/>
            <a:ext cx="1976529" cy="175346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1" descr="final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075" y="2650801"/>
            <a:ext cx="2267646" cy="1818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8830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E46AC0-D3D2-4443-8BF1-1ABF5CDA6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CX Day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D0079A-96C9-4D50-889E-D4B851763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90" y="1062991"/>
            <a:ext cx="8229600" cy="33944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CX Day is a global celebration of the organizations, CX professionals and employees who create great experiences for every customer, every day! 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CX Day was established in 2013 by the Customer Experience Professionals Association (CXPA) so we are celebrating our 5</a:t>
            </a:r>
            <a:r>
              <a:rPr lang="en-US" sz="2000" baseline="30000" dirty="0"/>
              <a:t>th</a:t>
            </a:r>
            <a:r>
              <a:rPr lang="en-US" sz="2000" dirty="0"/>
              <a:t> year!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You are joining thousands of people celebrating around the world! 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99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xpa_medallia_slide_V1onli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388" y="-84138"/>
            <a:ext cx="9274299" cy="5242696"/>
          </a:xfrm>
          <a:prstGeom prst="rect">
            <a:avLst/>
          </a:prstGeom>
        </p:spPr>
      </p:pic>
      <p:pic>
        <p:nvPicPr>
          <p:cNvPr id="6" name="Picture 5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47761" y="342900"/>
            <a:ext cx="7704815" cy="433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v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948" y="95597"/>
            <a:ext cx="1581150" cy="352425"/>
          </a:xfrm>
          <a:prstGeom prst="rect">
            <a:avLst/>
          </a:prstGeom>
        </p:spPr>
      </p:pic>
      <p:pic>
        <p:nvPicPr>
          <p:cNvPr id="6" name="Picture 5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81550" y="407988"/>
            <a:ext cx="6736892" cy="434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8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14D9954-8688-43EF-887C-3CC820A103BC}"/>
              </a:ext>
            </a:extLst>
          </p:cNvPr>
          <p:cNvGrpSpPr>
            <a:grpSpLocks/>
          </p:cNvGrpSpPr>
          <p:nvPr/>
        </p:nvGrpSpPr>
        <p:grpSpPr bwMode="auto">
          <a:xfrm>
            <a:off x="73025" y="2122488"/>
            <a:ext cx="1611313" cy="1322387"/>
            <a:chOff x="139269" y="4617078"/>
            <a:chExt cx="3225107" cy="2647776"/>
          </a:xfrm>
        </p:grpSpPr>
        <p:grpSp>
          <p:nvGrpSpPr>
            <p:cNvPr id="101454" name="Group 11">
              <a:extLst>
                <a:ext uri="{FF2B5EF4-FFF2-40B4-BE49-F238E27FC236}">
                  <a16:creationId xmlns:a16="http://schemas.microsoft.com/office/drawing/2014/main" xmlns="" id="{553B508D-6A82-4F6B-A180-0E00A1E03AD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-4284046">
              <a:off x="918331" y="4618387"/>
              <a:ext cx="1300805" cy="1298187"/>
              <a:chOff x="12531726" y="4070351"/>
              <a:chExt cx="1576387" cy="1573213"/>
            </a:xfrm>
          </p:grpSpPr>
          <p:sp>
            <p:nvSpPr>
              <p:cNvPr id="13" name="Freeform 407">
                <a:extLst>
                  <a:ext uri="{FF2B5EF4-FFF2-40B4-BE49-F238E27FC236}">
                    <a16:creationId xmlns:a16="http://schemas.microsoft.com/office/drawing/2014/main" xmlns="" id="{2AD23317-7C51-4E75-84F3-00DD18558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37927" y="4070514"/>
                <a:ext cx="392905" cy="392761"/>
              </a:xfrm>
              <a:custGeom>
                <a:avLst/>
                <a:gdLst>
                  <a:gd name="T0" fmla="*/ 5 w 71"/>
                  <a:gd name="T1" fmla="*/ 54 h 71"/>
                  <a:gd name="T2" fmla="*/ 0 w 71"/>
                  <a:gd name="T3" fmla="*/ 35 h 71"/>
                  <a:gd name="T4" fmla="*/ 36 w 71"/>
                  <a:gd name="T5" fmla="*/ 0 h 71"/>
                  <a:gd name="T6" fmla="*/ 71 w 71"/>
                  <a:gd name="T7" fmla="*/ 35 h 71"/>
                  <a:gd name="T8" fmla="*/ 37 w 71"/>
                  <a:gd name="T9" fmla="*/ 71 h 71"/>
                  <a:gd name="T10" fmla="*/ 36 w 71"/>
                  <a:gd name="T11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71">
                    <a:moveTo>
                      <a:pt x="5" y="54"/>
                    </a:moveTo>
                    <a:cubicBezTo>
                      <a:pt x="2" y="49"/>
                      <a:pt x="0" y="42"/>
                      <a:pt x="0" y="35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5" y="0"/>
                      <a:pt x="71" y="16"/>
                      <a:pt x="71" y="35"/>
                    </a:cubicBezTo>
                    <a:cubicBezTo>
                      <a:pt x="71" y="54"/>
                      <a:pt x="56" y="70"/>
                      <a:pt x="37" y="71"/>
                    </a:cubicBezTo>
                    <a:cubicBezTo>
                      <a:pt x="37" y="71"/>
                      <a:pt x="36" y="71"/>
                      <a:pt x="36" y="71"/>
                    </a:cubicBezTo>
                  </a:path>
                </a:pathLst>
              </a:cu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" name="Oval 408">
                <a:extLst>
                  <a:ext uri="{FF2B5EF4-FFF2-40B4-BE49-F238E27FC236}">
                    <a16:creationId xmlns:a16="http://schemas.microsoft.com/office/drawing/2014/main" xmlns="" id="{5A5B1673-1FA2-4AB4-8F98-B7F5A2C36B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29891" y="4500304"/>
                <a:ext cx="412164" cy="404312"/>
              </a:xfrm>
              <a:prstGeom prst="ellipse">
                <a:avLst/>
              </a:prstGeom>
              <a:noFill/>
              <a:ln w="381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" name="Freeform 409">
                <a:extLst>
                  <a:ext uri="{FF2B5EF4-FFF2-40B4-BE49-F238E27FC236}">
                    <a16:creationId xmlns:a16="http://schemas.microsoft.com/office/drawing/2014/main" xmlns="" id="{32E61C48-85A5-4122-9C22-D950BFDF0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6589" y="5126479"/>
                <a:ext cx="419870" cy="350403"/>
              </a:xfrm>
              <a:custGeom>
                <a:avLst/>
                <a:gdLst>
                  <a:gd name="T0" fmla="*/ 76 w 76"/>
                  <a:gd name="T1" fmla="*/ 45 h 63"/>
                  <a:gd name="T2" fmla="*/ 41 w 76"/>
                  <a:gd name="T3" fmla="*/ 63 h 63"/>
                  <a:gd name="T4" fmla="*/ 0 w 76"/>
                  <a:gd name="T5" fmla="*/ 22 h 63"/>
                  <a:gd name="T6" fmla="*/ 6 w 76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63">
                    <a:moveTo>
                      <a:pt x="76" y="45"/>
                    </a:moveTo>
                    <a:cubicBezTo>
                      <a:pt x="68" y="56"/>
                      <a:pt x="56" y="63"/>
                      <a:pt x="41" y="63"/>
                    </a:cubicBezTo>
                    <a:cubicBezTo>
                      <a:pt x="18" y="63"/>
                      <a:pt x="0" y="45"/>
                      <a:pt x="0" y="22"/>
                    </a:cubicBezTo>
                    <a:cubicBezTo>
                      <a:pt x="0" y="14"/>
                      <a:pt x="2" y="6"/>
                      <a:pt x="6" y="0"/>
                    </a:cubicBezTo>
                  </a:path>
                </a:pathLst>
              </a:cu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410">
                <a:extLst>
                  <a:ext uri="{FF2B5EF4-FFF2-40B4-BE49-F238E27FC236}">
                    <a16:creationId xmlns:a16="http://schemas.microsoft.com/office/drawing/2014/main" xmlns="" id="{C87E4560-0E4A-4EC1-9932-C5BF4EA34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8436" y="5025082"/>
                <a:ext cx="265790" cy="161725"/>
              </a:xfrm>
              <a:custGeom>
                <a:avLst/>
                <a:gdLst>
                  <a:gd name="T0" fmla="*/ 0 w 48"/>
                  <a:gd name="T1" fmla="*/ 1 h 29"/>
                  <a:gd name="T2" fmla="*/ 2 w 48"/>
                  <a:gd name="T3" fmla="*/ 1 h 29"/>
                  <a:gd name="T4" fmla="*/ 8 w 48"/>
                  <a:gd name="T5" fmla="*/ 0 h 29"/>
                  <a:gd name="T6" fmla="*/ 48 w 48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29">
                    <a:moveTo>
                      <a:pt x="0" y="1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27" y="0"/>
                      <a:pt x="43" y="12"/>
                      <a:pt x="48" y="29"/>
                    </a:cubicBezTo>
                  </a:path>
                </a:pathLst>
              </a:cu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" name="Oval 411">
                <a:extLst>
                  <a:ext uri="{FF2B5EF4-FFF2-40B4-BE49-F238E27FC236}">
                    <a16:creationId xmlns:a16="http://schemas.microsoft.com/office/drawing/2014/main" xmlns="" id="{9CACC607-44F8-4514-B446-0B1E90A2BE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05085" y="5137450"/>
                <a:ext cx="504614" cy="504430"/>
              </a:xfrm>
              <a:prstGeom prst="ellipse">
                <a:avLst/>
              </a:prstGeom>
              <a:noFill/>
              <a:ln w="381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" name="Line 412">
                <a:extLst>
                  <a:ext uri="{FF2B5EF4-FFF2-40B4-BE49-F238E27FC236}">
                    <a16:creationId xmlns:a16="http://schemas.microsoft.com/office/drawing/2014/main" xmlns="" id="{58E86475-85E4-4F59-BDCE-269FECC30C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33566" y="4341086"/>
                <a:ext cx="104005" cy="138622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" name="Line 413">
                <a:extLst>
                  <a:ext uri="{FF2B5EF4-FFF2-40B4-BE49-F238E27FC236}">
                    <a16:creationId xmlns:a16="http://schemas.microsoft.com/office/drawing/2014/main" xmlns="" id="{208BAEA5-E50B-4FD5-A0F9-11C6081A7D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938496" y="4395385"/>
                <a:ext cx="104003" cy="146323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414">
                <a:extLst>
                  <a:ext uri="{FF2B5EF4-FFF2-40B4-BE49-F238E27FC236}">
                    <a16:creationId xmlns:a16="http://schemas.microsoft.com/office/drawing/2014/main" xmlns="" id="{B124E5D0-91BC-402B-BCA1-C42AA2CD2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1397" y="4303945"/>
                <a:ext cx="115560" cy="80861"/>
              </a:xfrm>
              <a:custGeom>
                <a:avLst/>
                <a:gdLst>
                  <a:gd name="T0" fmla="*/ 21 w 21"/>
                  <a:gd name="T1" fmla="*/ 15 h 15"/>
                  <a:gd name="T2" fmla="*/ 0 w 21"/>
                  <a:gd name="T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" h="15">
                    <a:moveTo>
                      <a:pt x="21" y="15"/>
                    </a:moveTo>
                    <a:cubicBezTo>
                      <a:pt x="21" y="7"/>
                      <a:pt x="12" y="0"/>
                      <a:pt x="0" y="0"/>
                    </a:cubicBezTo>
                  </a:path>
                </a:pathLst>
              </a:cu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415">
                <a:extLst>
                  <a:ext uri="{FF2B5EF4-FFF2-40B4-BE49-F238E27FC236}">
                    <a16:creationId xmlns:a16="http://schemas.microsoft.com/office/drawing/2014/main" xmlns="" id="{4E9B5C6F-2C3C-4491-9E95-F0EB49F7C5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98532" y="5102625"/>
                <a:ext cx="119411" cy="100116"/>
              </a:xfrm>
              <a:custGeom>
                <a:avLst/>
                <a:gdLst>
                  <a:gd name="T0" fmla="*/ 0 w 21"/>
                  <a:gd name="T1" fmla="*/ 15 h 18"/>
                  <a:gd name="T2" fmla="*/ 21 w 21"/>
                  <a:gd name="T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" h="18">
                    <a:moveTo>
                      <a:pt x="0" y="15"/>
                    </a:moveTo>
                    <a:cubicBezTo>
                      <a:pt x="8" y="18"/>
                      <a:pt x="18" y="11"/>
                      <a:pt x="21" y="0"/>
                    </a:cubicBezTo>
                  </a:path>
                </a:pathLst>
              </a:cu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416">
                <a:extLst>
                  <a:ext uri="{FF2B5EF4-FFF2-40B4-BE49-F238E27FC236}">
                    <a16:creationId xmlns:a16="http://schemas.microsoft.com/office/drawing/2014/main" xmlns="" id="{99AB995F-3741-4D61-8026-21E2E1FDB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31180" y="5197759"/>
                <a:ext cx="61632" cy="142473"/>
              </a:xfrm>
              <a:custGeom>
                <a:avLst/>
                <a:gdLst>
                  <a:gd name="T0" fmla="*/ 11 w 11"/>
                  <a:gd name="T1" fmla="*/ 0 h 26"/>
                  <a:gd name="T2" fmla="*/ 5 w 11"/>
                  <a:gd name="T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26">
                    <a:moveTo>
                      <a:pt x="11" y="0"/>
                    </a:moveTo>
                    <a:cubicBezTo>
                      <a:pt x="3" y="3"/>
                      <a:pt x="0" y="15"/>
                      <a:pt x="5" y="26"/>
                    </a:cubicBezTo>
                  </a:path>
                </a:pathLst>
              </a:cu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" name="Line 417">
                <a:extLst>
                  <a:ext uri="{FF2B5EF4-FFF2-40B4-BE49-F238E27FC236}">
                    <a16:creationId xmlns:a16="http://schemas.microsoft.com/office/drawing/2014/main" xmlns="" id="{392DB96B-AC7A-447E-823A-80A0B44DFF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59736" y="4931353"/>
                <a:ext cx="150227" cy="19253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" name="Line 418">
                <a:extLst>
                  <a:ext uri="{FF2B5EF4-FFF2-40B4-BE49-F238E27FC236}">
                    <a16:creationId xmlns:a16="http://schemas.microsoft.com/office/drawing/2014/main" xmlns="" id="{D1798306-DA00-4E68-B2CE-A3531ED7EF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42569" y="4860301"/>
                <a:ext cx="142523" cy="200231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" name="Line 419">
                <a:extLst>
                  <a:ext uri="{FF2B5EF4-FFF2-40B4-BE49-F238E27FC236}">
                    <a16:creationId xmlns:a16="http://schemas.microsoft.com/office/drawing/2014/main" xmlns="" id="{77F1F6F0-64EC-4C6B-91FE-F45DB88FC6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33311" y="5217137"/>
                <a:ext cx="231120" cy="30805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" name="Line 420">
                <a:extLst>
                  <a:ext uri="{FF2B5EF4-FFF2-40B4-BE49-F238E27FC236}">
                    <a16:creationId xmlns:a16="http://schemas.microsoft.com/office/drawing/2014/main" xmlns="" id="{C39372D2-813C-443D-AB8A-12CD29473C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09061" y="5325566"/>
                <a:ext cx="238824" cy="30805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1455" name="Group 78">
              <a:extLst>
                <a:ext uri="{FF2B5EF4-FFF2-40B4-BE49-F238E27FC236}">
                  <a16:creationId xmlns:a16="http://schemas.microsoft.com/office/drawing/2014/main" xmlns="" id="{8CFDCA8C-7124-48E9-AC34-C28E51A1617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3861188" flipV="1">
              <a:off x="1819238" y="5724522"/>
              <a:ext cx="796887" cy="531298"/>
              <a:chOff x="13314363" y="5137151"/>
              <a:chExt cx="793750" cy="506413"/>
            </a:xfrm>
          </p:grpSpPr>
          <p:sp>
            <p:nvSpPr>
              <p:cNvPr id="84" name="Oval 411">
                <a:extLst>
                  <a:ext uri="{FF2B5EF4-FFF2-40B4-BE49-F238E27FC236}">
                    <a16:creationId xmlns:a16="http://schemas.microsoft.com/office/drawing/2014/main" xmlns="" id="{A69F414B-88A2-448F-BC14-04B78FCB8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96351" y="5144243"/>
                <a:ext cx="497077" cy="499720"/>
              </a:xfrm>
              <a:prstGeom prst="ellipse">
                <a:avLst/>
              </a:prstGeom>
              <a:noFill/>
              <a:ln w="381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2" name="Line 419">
                <a:extLst>
                  <a:ext uri="{FF2B5EF4-FFF2-40B4-BE49-F238E27FC236}">
                    <a16:creationId xmlns:a16="http://schemas.microsoft.com/office/drawing/2014/main" xmlns="" id="{7BE8171D-D35B-4114-AC25-8931BFBB70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26317" y="5238563"/>
                <a:ext cx="237456" cy="3331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3" name="Line 420">
                <a:extLst>
                  <a:ext uri="{FF2B5EF4-FFF2-40B4-BE49-F238E27FC236}">
                    <a16:creationId xmlns:a16="http://schemas.microsoft.com/office/drawing/2014/main" xmlns="" id="{EBF71B8E-BE26-4A8C-B21A-1978858115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03805" y="5334345"/>
                <a:ext cx="231124" cy="33314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xmlns="" id="{8BACB555-DAB3-4F5F-9BDF-920733B53158}"/>
                </a:ext>
              </a:extLst>
            </p:cNvPr>
            <p:cNvSpPr txBox="1"/>
            <p:nvPr/>
          </p:nvSpPr>
          <p:spPr>
            <a:xfrm>
              <a:off x="139269" y="6708599"/>
              <a:ext cx="3225107" cy="5562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Journey Analytics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E0DA080-8E99-4E52-94DD-4DCCFC968C03}"/>
              </a:ext>
            </a:extLst>
          </p:cNvPr>
          <p:cNvGrpSpPr>
            <a:grpSpLocks/>
          </p:cNvGrpSpPr>
          <p:nvPr/>
        </p:nvGrpSpPr>
        <p:grpSpPr bwMode="auto">
          <a:xfrm>
            <a:off x="1416050" y="2238375"/>
            <a:ext cx="1611313" cy="1220788"/>
            <a:chOff x="2827131" y="4849259"/>
            <a:chExt cx="3225107" cy="2443749"/>
          </a:xfrm>
        </p:grpSpPr>
        <p:grpSp>
          <p:nvGrpSpPr>
            <p:cNvPr id="101444" name="Group 26">
              <a:extLst>
                <a:ext uri="{FF2B5EF4-FFF2-40B4-BE49-F238E27FC236}">
                  <a16:creationId xmlns:a16="http://schemas.microsoft.com/office/drawing/2014/main" xmlns="" id="{E604FD6B-51BB-454A-817E-C28C767351D7}"/>
                </a:ext>
              </a:extLst>
            </p:cNvPr>
            <p:cNvGrpSpPr>
              <a:grpSpLocks/>
            </p:cNvGrpSpPr>
            <p:nvPr/>
          </p:nvGrpSpPr>
          <p:grpSpPr bwMode="auto">
            <a:xfrm rot="919193">
              <a:off x="4305016" y="4849259"/>
              <a:ext cx="1030730" cy="774278"/>
              <a:chOff x="8393113" y="5573713"/>
              <a:chExt cx="1517650" cy="1143000"/>
            </a:xfrm>
          </p:grpSpPr>
          <p:sp>
            <p:nvSpPr>
              <p:cNvPr id="28" name="Freeform 5">
                <a:extLst>
                  <a:ext uri="{FF2B5EF4-FFF2-40B4-BE49-F238E27FC236}">
                    <a16:creationId xmlns:a16="http://schemas.microsoft.com/office/drawing/2014/main" xmlns="" id="{55090BFA-986E-4FD5-9BCB-1050513900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37840" y="5744239"/>
                <a:ext cx="968443" cy="961684"/>
              </a:xfrm>
              <a:custGeom>
                <a:avLst/>
                <a:gdLst>
                  <a:gd name="T0" fmla="*/ 109 w 178"/>
                  <a:gd name="T1" fmla="*/ 24 h 178"/>
                  <a:gd name="T2" fmla="*/ 109 w 178"/>
                  <a:gd name="T3" fmla="*/ 3 h 178"/>
                  <a:gd name="T4" fmla="*/ 106 w 178"/>
                  <a:gd name="T5" fmla="*/ 2 h 178"/>
                  <a:gd name="T6" fmla="*/ 71 w 178"/>
                  <a:gd name="T7" fmla="*/ 2 h 178"/>
                  <a:gd name="T8" fmla="*/ 68 w 178"/>
                  <a:gd name="T9" fmla="*/ 3 h 178"/>
                  <a:gd name="T10" fmla="*/ 68 w 178"/>
                  <a:gd name="T11" fmla="*/ 24 h 178"/>
                  <a:gd name="T12" fmla="*/ 149 w 178"/>
                  <a:gd name="T13" fmla="*/ 58 h 178"/>
                  <a:gd name="T14" fmla="*/ 164 w 178"/>
                  <a:gd name="T15" fmla="*/ 43 h 178"/>
                  <a:gd name="T16" fmla="*/ 163 w 178"/>
                  <a:gd name="T17" fmla="*/ 40 h 178"/>
                  <a:gd name="T18" fmla="*/ 152 w 178"/>
                  <a:gd name="T19" fmla="*/ 27 h 178"/>
                  <a:gd name="T20" fmla="*/ 151 w 178"/>
                  <a:gd name="T21" fmla="*/ 26 h 178"/>
                  <a:gd name="T22" fmla="*/ 138 w 178"/>
                  <a:gd name="T23" fmla="*/ 15 h 178"/>
                  <a:gd name="T24" fmla="*/ 135 w 178"/>
                  <a:gd name="T25" fmla="*/ 14 h 178"/>
                  <a:gd name="T26" fmla="*/ 121 w 178"/>
                  <a:gd name="T27" fmla="*/ 28 h 178"/>
                  <a:gd name="T28" fmla="*/ 154 w 178"/>
                  <a:gd name="T29" fmla="*/ 110 h 178"/>
                  <a:gd name="T30" fmla="*/ 175 w 178"/>
                  <a:gd name="T31" fmla="*/ 110 h 178"/>
                  <a:gd name="T32" fmla="*/ 176 w 178"/>
                  <a:gd name="T33" fmla="*/ 107 h 178"/>
                  <a:gd name="T34" fmla="*/ 178 w 178"/>
                  <a:gd name="T35" fmla="*/ 89 h 178"/>
                  <a:gd name="T36" fmla="*/ 176 w 178"/>
                  <a:gd name="T37" fmla="*/ 72 h 178"/>
                  <a:gd name="T38" fmla="*/ 175 w 178"/>
                  <a:gd name="T39" fmla="*/ 69 h 178"/>
                  <a:gd name="T40" fmla="*/ 154 w 178"/>
                  <a:gd name="T41" fmla="*/ 69 h 178"/>
                  <a:gd name="T42" fmla="*/ 120 w 178"/>
                  <a:gd name="T43" fmla="*/ 150 h 178"/>
                  <a:gd name="T44" fmla="*/ 135 w 178"/>
                  <a:gd name="T45" fmla="*/ 165 h 178"/>
                  <a:gd name="T46" fmla="*/ 138 w 178"/>
                  <a:gd name="T47" fmla="*/ 163 h 178"/>
                  <a:gd name="T48" fmla="*/ 151 w 178"/>
                  <a:gd name="T49" fmla="*/ 152 h 178"/>
                  <a:gd name="T50" fmla="*/ 152 w 178"/>
                  <a:gd name="T51" fmla="*/ 152 h 178"/>
                  <a:gd name="T52" fmla="*/ 163 w 178"/>
                  <a:gd name="T53" fmla="*/ 139 h 178"/>
                  <a:gd name="T54" fmla="*/ 164 w 178"/>
                  <a:gd name="T55" fmla="*/ 136 h 178"/>
                  <a:gd name="T56" fmla="*/ 149 w 178"/>
                  <a:gd name="T57" fmla="*/ 121 h 178"/>
                  <a:gd name="T58" fmla="*/ 68 w 178"/>
                  <a:gd name="T59" fmla="*/ 155 h 178"/>
                  <a:gd name="T60" fmla="*/ 68 w 178"/>
                  <a:gd name="T61" fmla="*/ 176 h 178"/>
                  <a:gd name="T62" fmla="*/ 71 w 178"/>
                  <a:gd name="T63" fmla="*/ 176 h 178"/>
                  <a:gd name="T64" fmla="*/ 89 w 178"/>
                  <a:gd name="T65" fmla="*/ 178 h 178"/>
                  <a:gd name="T66" fmla="*/ 89 w 178"/>
                  <a:gd name="T67" fmla="*/ 178 h 178"/>
                  <a:gd name="T68" fmla="*/ 106 w 178"/>
                  <a:gd name="T69" fmla="*/ 176 h 178"/>
                  <a:gd name="T70" fmla="*/ 109 w 178"/>
                  <a:gd name="T71" fmla="*/ 176 h 178"/>
                  <a:gd name="T72" fmla="*/ 109 w 178"/>
                  <a:gd name="T73" fmla="*/ 155 h 178"/>
                  <a:gd name="T74" fmla="*/ 28 w 178"/>
                  <a:gd name="T75" fmla="*/ 121 h 178"/>
                  <a:gd name="T76" fmla="*/ 13 w 178"/>
                  <a:gd name="T77" fmla="*/ 136 h 178"/>
                  <a:gd name="T78" fmla="*/ 15 w 178"/>
                  <a:gd name="T79" fmla="*/ 139 h 178"/>
                  <a:gd name="T80" fmla="*/ 26 w 178"/>
                  <a:gd name="T81" fmla="*/ 152 h 178"/>
                  <a:gd name="T82" fmla="*/ 40 w 178"/>
                  <a:gd name="T83" fmla="*/ 163 h 178"/>
                  <a:gd name="T84" fmla="*/ 42 w 178"/>
                  <a:gd name="T85" fmla="*/ 165 h 178"/>
                  <a:gd name="T86" fmla="*/ 57 w 178"/>
                  <a:gd name="T87" fmla="*/ 150 h 178"/>
                  <a:gd name="T88" fmla="*/ 23 w 178"/>
                  <a:gd name="T89" fmla="*/ 69 h 178"/>
                  <a:gd name="T90" fmla="*/ 2 w 178"/>
                  <a:gd name="T91" fmla="*/ 69 h 178"/>
                  <a:gd name="T92" fmla="*/ 2 w 178"/>
                  <a:gd name="T93" fmla="*/ 72 h 178"/>
                  <a:gd name="T94" fmla="*/ 0 w 178"/>
                  <a:gd name="T95" fmla="*/ 89 h 178"/>
                  <a:gd name="T96" fmla="*/ 2 w 178"/>
                  <a:gd name="T97" fmla="*/ 107 h 178"/>
                  <a:gd name="T98" fmla="*/ 2 w 178"/>
                  <a:gd name="T99" fmla="*/ 110 h 178"/>
                  <a:gd name="T100" fmla="*/ 23 w 178"/>
                  <a:gd name="T101" fmla="*/ 110 h 178"/>
                  <a:gd name="T102" fmla="*/ 57 w 178"/>
                  <a:gd name="T103" fmla="*/ 29 h 178"/>
                  <a:gd name="T104" fmla="*/ 42 w 178"/>
                  <a:gd name="T105" fmla="*/ 14 h 178"/>
                  <a:gd name="T106" fmla="*/ 40 w 178"/>
                  <a:gd name="T107" fmla="*/ 15 h 178"/>
                  <a:gd name="T108" fmla="*/ 15 w 178"/>
                  <a:gd name="T109" fmla="*/ 40 h 178"/>
                  <a:gd name="T110" fmla="*/ 13 w 178"/>
                  <a:gd name="T111" fmla="*/ 43 h 178"/>
                  <a:gd name="T112" fmla="*/ 28 w 178"/>
                  <a:gd name="T113" fmla="*/ 5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8" h="178">
                    <a:moveTo>
                      <a:pt x="109" y="24"/>
                    </a:moveTo>
                    <a:cubicBezTo>
                      <a:pt x="109" y="3"/>
                      <a:pt x="109" y="3"/>
                      <a:pt x="109" y="3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95" y="0"/>
                      <a:pt x="83" y="0"/>
                      <a:pt x="71" y="2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68" y="24"/>
                      <a:pt x="68" y="24"/>
                      <a:pt x="68" y="24"/>
                    </a:cubicBezTo>
                    <a:moveTo>
                      <a:pt x="149" y="58"/>
                    </a:moveTo>
                    <a:cubicBezTo>
                      <a:pt x="164" y="43"/>
                      <a:pt x="164" y="43"/>
                      <a:pt x="164" y="43"/>
                    </a:cubicBezTo>
                    <a:cubicBezTo>
                      <a:pt x="163" y="40"/>
                      <a:pt x="163" y="40"/>
                      <a:pt x="163" y="40"/>
                    </a:cubicBezTo>
                    <a:cubicBezTo>
                      <a:pt x="159" y="35"/>
                      <a:pt x="156" y="31"/>
                      <a:pt x="152" y="27"/>
                    </a:cubicBezTo>
                    <a:cubicBezTo>
                      <a:pt x="151" y="26"/>
                      <a:pt x="151" y="26"/>
                      <a:pt x="151" y="26"/>
                    </a:cubicBezTo>
                    <a:cubicBezTo>
                      <a:pt x="147" y="22"/>
                      <a:pt x="143" y="19"/>
                      <a:pt x="138" y="15"/>
                    </a:cubicBezTo>
                    <a:cubicBezTo>
                      <a:pt x="135" y="14"/>
                      <a:pt x="135" y="14"/>
                      <a:pt x="135" y="14"/>
                    </a:cubicBezTo>
                    <a:cubicBezTo>
                      <a:pt x="121" y="28"/>
                      <a:pt x="121" y="28"/>
                      <a:pt x="121" y="28"/>
                    </a:cubicBezTo>
                    <a:moveTo>
                      <a:pt x="154" y="110"/>
                    </a:moveTo>
                    <a:cubicBezTo>
                      <a:pt x="175" y="110"/>
                      <a:pt x="175" y="110"/>
                      <a:pt x="175" y="110"/>
                    </a:cubicBezTo>
                    <a:cubicBezTo>
                      <a:pt x="176" y="107"/>
                      <a:pt x="176" y="107"/>
                      <a:pt x="176" y="107"/>
                    </a:cubicBezTo>
                    <a:cubicBezTo>
                      <a:pt x="177" y="101"/>
                      <a:pt x="178" y="95"/>
                      <a:pt x="178" y="89"/>
                    </a:cubicBezTo>
                    <a:cubicBezTo>
                      <a:pt x="178" y="83"/>
                      <a:pt x="177" y="78"/>
                      <a:pt x="176" y="72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54" y="69"/>
                      <a:pt x="154" y="69"/>
                      <a:pt x="154" y="69"/>
                    </a:cubicBezTo>
                    <a:moveTo>
                      <a:pt x="120" y="150"/>
                    </a:moveTo>
                    <a:cubicBezTo>
                      <a:pt x="135" y="165"/>
                      <a:pt x="135" y="165"/>
                      <a:pt x="135" y="165"/>
                    </a:cubicBezTo>
                    <a:cubicBezTo>
                      <a:pt x="138" y="163"/>
                      <a:pt x="138" y="163"/>
                      <a:pt x="138" y="163"/>
                    </a:cubicBezTo>
                    <a:cubicBezTo>
                      <a:pt x="143" y="160"/>
                      <a:pt x="147" y="156"/>
                      <a:pt x="151" y="152"/>
                    </a:cubicBezTo>
                    <a:cubicBezTo>
                      <a:pt x="152" y="152"/>
                      <a:pt x="152" y="152"/>
                      <a:pt x="152" y="152"/>
                    </a:cubicBezTo>
                    <a:cubicBezTo>
                      <a:pt x="156" y="148"/>
                      <a:pt x="159" y="143"/>
                      <a:pt x="163" y="139"/>
                    </a:cubicBezTo>
                    <a:cubicBezTo>
                      <a:pt x="164" y="136"/>
                      <a:pt x="164" y="136"/>
                      <a:pt x="164" y="136"/>
                    </a:cubicBezTo>
                    <a:cubicBezTo>
                      <a:pt x="149" y="121"/>
                      <a:pt x="149" y="121"/>
                      <a:pt x="149" y="121"/>
                    </a:cubicBezTo>
                    <a:moveTo>
                      <a:pt x="68" y="155"/>
                    </a:moveTo>
                    <a:cubicBezTo>
                      <a:pt x="68" y="176"/>
                      <a:pt x="68" y="176"/>
                      <a:pt x="68" y="176"/>
                    </a:cubicBezTo>
                    <a:cubicBezTo>
                      <a:pt x="71" y="176"/>
                      <a:pt x="71" y="176"/>
                      <a:pt x="71" y="176"/>
                    </a:cubicBezTo>
                    <a:cubicBezTo>
                      <a:pt x="77" y="178"/>
                      <a:pt x="83" y="178"/>
                      <a:pt x="89" y="178"/>
                    </a:cubicBezTo>
                    <a:cubicBezTo>
                      <a:pt x="89" y="178"/>
                      <a:pt x="89" y="178"/>
                      <a:pt x="89" y="178"/>
                    </a:cubicBezTo>
                    <a:cubicBezTo>
                      <a:pt x="95" y="178"/>
                      <a:pt x="101" y="178"/>
                      <a:pt x="106" y="176"/>
                    </a:cubicBezTo>
                    <a:cubicBezTo>
                      <a:pt x="109" y="176"/>
                      <a:pt x="109" y="176"/>
                      <a:pt x="109" y="176"/>
                    </a:cubicBezTo>
                    <a:cubicBezTo>
                      <a:pt x="109" y="155"/>
                      <a:pt x="109" y="155"/>
                      <a:pt x="109" y="155"/>
                    </a:cubicBezTo>
                    <a:moveTo>
                      <a:pt x="28" y="121"/>
                    </a:moveTo>
                    <a:cubicBezTo>
                      <a:pt x="13" y="136"/>
                      <a:pt x="13" y="136"/>
                      <a:pt x="13" y="136"/>
                    </a:cubicBezTo>
                    <a:cubicBezTo>
                      <a:pt x="15" y="139"/>
                      <a:pt x="15" y="139"/>
                      <a:pt x="15" y="139"/>
                    </a:cubicBezTo>
                    <a:cubicBezTo>
                      <a:pt x="18" y="143"/>
                      <a:pt x="22" y="148"/>
                      <a:pt x="26" y="152"/>
                    </a:cubicBezTo>
                    <a:cubicBezTo>
                      <a:pt x="30" y="156"/>
                      <a:pt x="35" y="160"/>
                      <a:pt x="40" y="163"/>
                    </a:cubicBezTo>
                    <a:cubicBezTo>
                      <a:pt x="42" y="165"/>
                      <a:pt x="42" y="165"/>
                      <a:pt x="42" y="165"/>
                    </a:cubicBezTo>
                    <a:cubicBezTo>
                      <a:pt x="57" y="150"/>
                      <a:pt x="57" y="150"/>
                      <a:pt x="57" y="150"/>
                    </a:cubicBezTo>
                    <a:moveTo>
                      <a:pt x="23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1" y="78"/>
                      <a:pt x="0" y="84"/>
                      <a:pt x="0" y="89"/>
                    </a:cubicBezTo>
                    <a:cubicBezTo>
                      <a:pt x="0" y="95"/>
                      <a:pt x="1" y="101"/>
                      <a:pt x="2" y="107"/>
                    </a:cubicBezTo>
                    <a:cubicBezTo>
                      <a:pt x="2" y="110"/>
                      <a:pt x="2" y="110"/>
                      <a:pt x="2" y="110"/>
                    </a:cubicBezTo>
                    <a:cubicBezTo>
                      <a:pt x="23" y="110"/>
                      <a:pt x="23" y="110"/>
                      <a:pt x="23" y="110"/>
                    </a:cubicBezTo>
                    <a:moveTo>
                      <a:pt x="57" y="29"/>
                    </a:move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0" y="22"/>
                      <a:pt x="21" y="30"/>
                      <a:pt x="15" y="40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28" y="58"/>
                      <a:pt x="28" y="58"/>
                      <a:pt x="28" y="58"/>
                    </a:cubicBezTo>
                  </a:path>
                </a:pathLst>
              </a:custGeom>
              <a:noFill/>
              <a:ln w="38100" cap="rnd">
                <a:solidFill>
                  <a:srgbClr val="97AC2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" name="Oval 6">
                <a:extLst>
                  <a:ext uri="{FF2B5EF4-FFF2-40B4-BE49-F238E27FC236}">
                    <a16:creationId xmlns:a16="http://schemas.microsoft.com/office/drawing/2014/main" xmlns="" id="{D79F2AD6-2F35-4E12-BF43-1D8646B0A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18029" y="6028575"/>
                <a:ext cx="425743" cy="422203"/>
              </a:xfrm>
              <a:prstGeom prst="ellipse">
                <a:avLst/>
              </a:prstGeom>
              <a:noFill/>
              <a:ln w="38100" cap="rnd">
                <a:solidFill>
                  <a:srgbClr val="97AC2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7">
                <a:extLst>
                  <a:ext uri="{FF2B5EF4-FFF2-40B4-BE49-F238E27FC236}">
                    <a16:creationId xmlns:a16="http://schemas.microsoft.com/office/drawing/2014/main" xmlns="" id="{C84C476A-5DA7-43FC-AB1C-1BC6A6BD07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71573" y="5553832"/>
                <a:ext cx="608202" cy="619232"/>
              </a:xfrm>
              <a:custGeom>
                <a:avLst/>
                <a:gdLst>
                  <a:gd name="T0" fmla="*/ 69 w 112"/>
                  <a:gd name="T1" fmla="*/ 16 h 113"/>
                  <a:gd name="T2" fmla="*/ 69 w 112"/>
                  <a:gd name="T3" fmla="*/ 2 h 113"/>
                  <a:gd name="T4" fmla="*/ 67 w 112"/>
                  <a:gd name="T5" fmla="*/ 2 h 113"/>
                  <a:gd name="T6" fmla="*/ 44 w 112"/>
                  <a:gd name="T7" fmla="*/ 2 h 113"/>
                  <a:gd name="T8" fmla="*/ 43 w 112"/>
                  <a:gd name="T9" fmla="*/ 2 h 113"/>
                  <a:gd name="T10" fmla="*/ 43 w 112"/>
                  <a:gd name="T11" fmla="*/ 16 h 113"/>
                  <a:gd name="T12" fmla="*/ 94 w 112"/>
                  <a:gd name="T13" fmla="*/ 37 h 113"/>
                  <a:gd name="T14" fmla="*/ 103 w 112"/>
                  <a:gd name="T15" fmla="*/ 27 h 113"/>
                  <a:gd name="T16" fmla="*/ 102 w 112"/>
                  <a:gd name="T17" fmla="*/ 26 h 113"/>
                  <a:gd name="T18" fmla="*/ 95 w 112"/>
                  <a:gd name="T19" fmla="*/ 17 h 113"/>
                  <a:gd name="T20" fmla="*/ 95 w 112"/>
                  <a:gd name="T21" fmla="*/ 17 h 113"/>
                  <a:gd name="T22" fmla="*/ 87 w 112"/>
                  <a:gd name="T23" fmla="*/ 10 h 113"/>
                  <a:gd name="T24" fmla="*/ 85 w 112"/>
                  <a:gd name="T25" fmla="*/ 9 h 113"/>
                  <a:gd name="T26" fmla="*/ 76 w 112"/>
                  <a:gd name="T27" fmla="*/ 18 h 113"/>
                  <a:gd name="T28" fmla="*/ 97 w 112"/>
                  <a:gd name="T29" fmla="*/ 70 h 113"/>
                  <a:gd name="T30" fmla="*/ 110 w 112"/>
                  <a:gd name="T31" fmla="*/ 70 h 113"/>
                  <a:gd name="T32" fmla="*/ 110 w 112"/>
                  <a:gd name="T33" fmla="*/ 68 h 113"/>
                  <a:gd name="T34" fmla="*/ 112 w 112"/>
                  <a:gd name="T35" fmla="*/ 57 h 113"/>
                  <a:gd name="T36" fmla="*/ 110 w 112"/>
                  <a:gd name="T37" fmla="*/ 46 h 113"/>
                  <a:gd name="T38" fmla="*/ 110 w 112"/>
                  <a:gd name="T39" fmla="*/ 44 h 113"/>
                  <a:gd name="T40" fmla="*/ 97 w 112"/>
                  <a:gd name="T41" fmla="*/ 44 h 113"/>
                  <a:gd name="T42" fmla="*/ 76 w 112"/>
                  <a:gd name="T43" fmla="*/ 95 h 113"/>
                  <a:gd name="T44" fmla="*/ 85 w 112"/>
                  <a:gd name="T45" fmla="*/ 105 h 113"/>
                  <a:gd name="T46" fmla="*/ 87 w 112"/>
                  <a:gd name="T47" fmla="*/ 104 h 113"/>
                  <a:gd name="T48" fmla="*/ 95 w 112"/>
                  <a:gd name="T49" fmla="*/ 97 h 113"/>
                  <a:gd name="T50" fmla="*/ 95 w 112"/>
                  <a:gd name="T51" fmla="*/ 96 h 113"/>
                  <a:gd name="T52" fmla="*/ 102 w 112"/>
                  <a:gd name="T53" fmla="*/ 88 h 113"/>
                  <a:gd name="T54" fmla="*/ 103 w 112"/>
                  <a:gd name="T55" fmla="*/ 86 h 113"/>
                  <a:gd name="T56" fmla="*/ 94 w 112"/>
                  <a:gd name="T57" fmla="*/ 77 h 113"/>
                  <a:gd name="T58" fmla="*/ 43 w 112"/>
                  <a:gd name="T59" fmla="*/ 98 h 113"/>
                  <a:gd name="T60" fmla="*/ 43 w 112"/>
                  <a:gd name="T61" fmla="*/ 111 h 113"/>
                  <a:gd name="T62" fmla="*/ 44 w 112"/>
                  <a:gd name="T63" fmla="*/ 112 h 113"/>
                  <a:gd name="T64" fmla="*/ 56 w 112"/>
                  <a:gd name="T65" fmla="*/ 113 h 113"/>
                  <a:gd name="T66" fmla="*/ 56 w 112"/>
                  <a:gd name="T67" fmla="*/ 113 h 113"/>
                  <a:gd name="T68" fmla="*/ 67 w 112"/>
                  <a:gd name="T69" fmla="*/ 112 h 113"/>
                  <a:gd name="T70" fmla="*/ 69 w 112"/>
                  <a:gd name="T71" fmla="*/ 111 h 113"/>
                  <a:gd name="T72" fmla="*/ 69 w 112"/>
                  <a:gd name="T73" fmla="*/ 98 h 113"/>
                  <a:gd name="T74" fmla="*/ 17 w 112"/>
                  <a:gd name="T75" fmla="*/ 77 h 113"/>
                  <a:gd name="T76" fmla="*/ 8 w 112"/>
                  <a:gd name="T77" fmla="*/ 86 h 113"/>
                  <a:gd name="T78" fmla="*/ 9 w 112"/>
                  <a:gd name="T79" fmla="*/ 88 h 113"/>
                  <a:gd name="T80" fmla="*/ 16 w 112"/>
                  <a:gd name="T81" fmla="*/ 96 h 113"/>
                  <a:gd name="T82" fmla="*/ 25 w 112"/>
                  <a:gd name="T83" fmla="*/ 104 h 113"/>
                  <a:gd name="T84" fmla="*/ 26 w 112"/>
                  <a:gd name="T85" fmla="*/ 105 h 113"/>
                  <a:gd name="T86" fmla="*/ 36 w 112"/>
                  <a:gd name="T87" fmla="*/ 95 h 113"/>
                  <a:gd name="T88" fmla="*/ 14 w 112"/>
                  <a:gd name="T89" fmla="*/ 44 h 113"/>
                  <a:gd name="T90" fmla="*/ 1 w 112"/>
                  <a:gd name="T91" fmla="*/ 44 h 113"/>
                  <a:gd name="T92" fmla="*/ 1 w 112"/>
                  <a:gd name="T93" fmla="*/ 46 h 113"/>
                  <a:gd name="T94" fmla="*/ 0 w 112"/>
                  <a:gd name="T95" fmla="*/ 57 h 113"/>
                  <a:gd name="T96" fmla="*/ 1 w 112"/>
                  <a:gd name="T97" fmla="*/ 68 h 113"/>
                  <a:gd name="T98" fmla="*/ 1 w 112"/>
                  <a:gd name="T99" fmla="*/ 70 h 113"/>
                  <a:gd name="T100" fmla="*/ 14 w 112"/>
                  <a:gd name="T101" fmla="*/ 70 h 113"/>
                  <a:gd name="T102" fmla="*/ 36 w 112"/>
                  <a:gd name="T103" fmla="*/ 18 h 113"/>
                  <a:gd name="T104" fmla="*/ 26 w 112"/>
                  <a:gd name="T105" fmla="*/ 9 h 113"/>
                  <a:gd name="T106" fmla="*/ 25 w 112"/>
                  <a:gd name="T107" fmla="*/ 10 h 113"/>
                  <a:gd name="T108" fmla="*/ 9 w 112"/>
                  <a:gd name="T109" fmla="*/ 26 h 113"/>
                  <a:gd name="T110" fmla="*/ 8 w 112"/>
                  <a:gd name="T111" fmla="*/ 27 h 113"/>
                  <a:gd name="T112" fmla="*/ 17 w 112"/>
                  <a:gd name="T113" fmla="*/ 3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2" h="113">
                    <a:moveTo>
                      <a:pt x="69" y="16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59" y="0"/>
                      <a:pt x="52" y="0"/>
                      <a:pt x="44" y="2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3" y="16"/>
                      <a:pt x="43" y="16"/>
                      <a:pt x="43" y="16"/>
                    </a:cubicBezTo>
                    <a:moveTo>
                      <a:pt x="94" y="37"/>
                    </a:moveTo>
                    <a:cubicBezTo>
                      <a:pt x="103" y="27"/>
                      <a:pt x="103" y="27"/>
                      <a:pt x="103" y="27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100" y="23"/>
                      <a:pt x="98" y="20"/>
                      <a:pt x="95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2" y="14"/>
                      <a:pt x="90" y="12"/>
                      <a:pt x="87" y="10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76" y="18"/>
                      <a:pt x="76" y="18"/>
                      <a:pt x="76" y="18"/>
                    </a:cubicBezTo>
                    <a:moveTo>
                      <a:pt x="97" y="70"/>
                    </a:moveTo>
                    <a:cubicBezTo>
                      <a:pt x="110" y="70"/>
                      <a:pt x="110" y="70"/>
                      <a:pt x="110" y="70"/>
                    </a:cubicBezTo>
                    <a:cubicBezTo>
                      <a:pt x="110" y="68"/>
                      <a:pt x="110" y="68"/>
                      <a:pt x="110" y="68"/>
                    </a:cubicBezTo>
                    <a:cubicBezTo>
                      <a:pt x="111" y="64"/>
                      <a:pt x="112" y="61"/>
                      <a:pt x="112" y="57"/>
                    </a:cubicBezTo>
                    <a:cubicBezTo>
                      <a:pt x="112" y="53"/>
                      <a:pt x="111" y="49"/>
                      <a:pt x="110" y="46"/>
                    </a:cubicBezTo>
                    <a:cubicBezTo>
                      <a:pt x="110" y="44"/>
                      <a:pt x="110" y="44"/>
                      <a:pt x="110" y="44"/>
                    </a:cubicBezTo>
                    <a:cubicBezTo>
                      <a:pt x="97" y="44"/>
                      <a:pt x="97" y="44"/>
                      <a:pt x="97" y="44"/>
                    </a:cubicBezTo>
                    <a:moveTo>
                      <a:pt x="76" y="95"/>
                    </a:moveTo>
                    <a:cubicBezTo>
                      <a:pt x="85" y="105"/>
                      <a:pt x="85" y="105"/>
                      <a:pt x="85" y="105"/>
                    </a:cubicBezTo>
                    <a:cubicBezTo>
                      <a:pt x="87" y="104"/>
                      <a:pt x="87" y="104"/>
                      <a:pt x="87" y="104"/>
                    </a:cubicBezTo>
                    <a:cubicBezTo>
                      <a:pt x="90" y="101"/>
                      <a:pt x="93" y="99"/>
                      <a:pt x="95" y="97"/>
                    </a:cubicBezTo>
                    <a:cubicBezTo>
                      <a:pt x="95" y="96"/>
                      <a:pt x="95" y="96"/>
                      <a:pt x="95" y="96"/>
                    </a:cubicBezTo>
                    <a:cubicBezTo>
                      <a:pt x="98" y="94"/>
                      <a:pt x="100" y="91"/>
                      <a:pt x="102" y="88"/>
                    </a:cubicBezTo>
                    <a:cubicBezTo>
                      <a:pt x="103" y="86"/>
                      <a:pt x="103" y="86"/>
                      <a:pt x="103" y="86"/>
                    </a:cubicBezTo>
                    <a:cubicBezTo>
                      <a:pt x="94" y="77"/>
                      <a:pt x="94" y="77"/>
                      <a:pt x="94" y="77"/>
                    </a:cubicBezTo>
                    <a:moveTo>
                      <a:pt x="43" y="98"/>
                    </a:moveTo>
                    <a:cubicBezTo>
                      <a:pt x="43" y="111"/>
                      <a:pt x="43" y="111"/>
                      <a:pt x="43" y="111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48" y="113"/>
                      <a:pt x="52" y="113"/>
                      <a:pt x="56" y="113"/>
                    </a:cubicBezTo>
                    <a:cubicBezTo>
                      <a:pt x="56" y="113"/>
                      <a:pt x="56" y="113"/>
                      <a:pt x="56" y="113"/>
                    </a:cubicBezTo>
                    <a:cubicBezTo>
                      <a:pt x="59" y="113"/>
                      <a:pt x="63" y="113"/>
                      <a:pt x="67" y="112"/>
                    </a:cubicBezTo>
                    <a:cubicBezTo>
                      <a:pt x="69" y="111"/>
                      <a:pt x="69" y="111"/>
                      <a:pt x="69" y="111"/>
                    </a:cubicBezTo>
                    <a:cubicBezTo>
                      <a:pt x="69" y="98"/>
                      <a:pt x="69" y="98"/>
                      <a:pt x="69" y="98"/>
                    </a:cubicBezTo>
                    <a:moveTo>
                      <a:pt x="17" y="77"/>
                    </a:moveTo>
                    <a:cubicBezTo>
                      <a:pt x="8" y="86"/>
                      <a:pt x="8" y="86"/>
                      <a:pt x="8" y="86"/>
                    </a:cubicBezTo>
                    <a:cubicBezTo>
                      <a:pt x="9" y="88"/>
                      <a:pt x="9" y="88"/>
                      <a:pt x="9" y="88"/>
                    </a:cubicBezTo>
                    <a:cubicBezTo>
                      <a:pt x="11" y="91"/>
                      <a:pt x="13" y="94"/>
                      <a:pt x="16" y="96"/>
                    </a:cubicBezTo>
                    <a:cubicBezTo>
                      <a:pt x="19" y="99"/>
                      <a:pt x="21" y="101"/>
                      <a:pt x="25" y="104"/>
                    </a:cubicBezTo>
                    <a:cubicBezTo>
                      <a:pt x="26" y="105"/>
                      <a:pt x="26" y="105"/>
                      <a:pt x="26" y="105"/>
                    </a:cubicBezTo>
                    <a:cubicBezTo>
                      <a:pt x="36" y="95"/>
                      <a:pt x="36" y="95"/>
                      <a:pt x="36" y="95"/>
                    </a:cubicBezTo>
                    <a:moveTo>
                      <a:pt x="14" y="44"/>
                    </a:moveTo>
                    <a:cubicBezTo>
                      <a:pt x="1" y="44"/>
                      <a:pt x="1" y="44"/>
                      <a:pt x="1" y="44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0" y="49"/>
                      <a:pt x="0" y="53"/>
                      <a:pt x="0" y="57"/>
                    </a:cubicBezTo>
                    <a:cubicBezTo>
                      <a:pt x="0" y="61"/>
                      <a:pt x="0" y="64"/>
                      <a:pt x="1" y="68"/>
                    </a:cubicBezTo>
                    <a:cubicBezTo>
                      <a:pt x="1" y="70"/>
                      <a:pt x="1" y="70"/>
                      <a:pt x="1" y="70"/>
                    </a:cubicBezTo>
                    <a:cubicBezTo>
                      <a:pt x="14" y="70"/>
                      <a:pt x="14" y="70"/>
                      <a:pt x="14" y="70"/>
                    </a:cubicBezTo>
                    <a:moveTo>
                      <a:pt x="36" y="18"/>
                    </a:moveTo>
                    <a:cubicBezTo>
                      <a:pt x="26" y="9"/>
                      <a:pt x="26" y="9"/>
                      <a:pt x="26" y="9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18" y="14"/>
                      <a:pt x="13" y="20"/>
                      <a:pt x="9" y="26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7" y="37"/>
                      <a:pt x="17" y="37"/>
                      <a:pt x="17" y="37"/>
                    </a:cubicBezTo>
                  </a:path>
                </a:pathLst>
              </a:custGeom>
              <a:noFill/>
              <a:ln w="38100" cap="rnd">
                <a:solidFill>
                  <a:srgbClr val="97AC2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8">
                <a:extLst>
                  <a:ext uri="{FF2B5EF4-FFF2-40B4-BE49-F238E27FC236}">
                    <a16:creationId xmlns:a16="http://schemas.microsoft.com/office/drawing/2014/main" xmlns="" id="{3389F4BC-715B-4A85-B435-A59C601E9E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45712" y="5744493"/>
                <a:ext cx="238601" cy="248629"/>
              </a:xfrm>
              <a:prstGeom prst="ellipse">
                <a:avLst/>
              </a:prstGeom>
              <a:noFill/>
              <a:ln w="38100" cap="rnd">
                <a:solidFill>
                  <a:srgbClr val="97AC2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1445" name="Group 31">
              <a:extLst>
                <a:ext uri="{FF2B5EF4-FFF2-40B4-BE49-F238E27FC236}">
                  <a16:creationId xmlns:a16="http://schemas.microsoft.com/office/drawing/2014/main" xmlns="" id="{5ABC1297-EDCA-4AC6-AE5D-4C3D8E77136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77298">
              <a:off x="3654889" y="4877990"/>
              <a:ext cx="943925" cy="1582565"/>
              <a:chOff x="13203548" y="806312"/>
              <a:chExt cx="1042277" cy="1747464"/>
            </a:xfrm>
          </p:grpSpPr>
          <p:sp>
            <p:nvSpPr>
              <p:cNvPr id="33" name="Freeform 15">
                <a:extLst>
                  <a:ext uri="{FF2B5EF4-FFF2-40B4-BE49-F238E27FC236}">
                    <a16:creationId xmlns:a16="http://schemas.microsoft.com/office/drawing/2014/main" xmlns="" id="{B74B0C50-285A-4A9D-A216-70AF65956D91}"/>
                  </a:ext>
                </a:extLst>
              </p:cNvPr>
              <p:cNvSpPr>
                <a:spLocks/>
              </p:cNvSpPr>
              <p:nvPr/>
            </p:nvSpPr>
            <p:spPr bwMode="auto">
              <a:xfrm rot="20700000">
                <a:off x="13201704" y="818514"/>
                <a:ext cx="975369" cy="1722894"/>
              </a:xfrm>
              <a:custGeom>
                <a:avLst/>
                <a:gdLst>
                  <a:gd name="T0" fmla="*/ 79 w 210"/>
                  <a:gd name="T1" fmla="*/ 77 h 368"/>
                  <a:gd name="T2" fmla="*/ 79 w 210"/>
                  <a:gd name="T3" fmla="*/ 2 h 368"/>
                  <a:gd name="T4" fmla="*/ 60 w 210"/>
                  <a:gd name="T5" fmla="*/ 1 h 368"/>
                  <a:gd name="T6" fmla="*/ 19 w 210"/>
                  <a:gd name="T7" fmla="*/ 45 h 368"/>
                  <a:gd name="T8" fmla="*/ 60 w 210"/>
                  <a:gd name="T9" fmla="*/ 243 h 368"/>
                  <a:gd name="T10" fmla="*/ 210 w 210"/>
                  <a:gd name="T11" fmla="*/ 32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0" h="368">
                    <a:moveTo>
                      <a:pt x="79" y="77"/>
                    </a:moveTo>
                    <a:cubicBezTo>
                      <a:pt x="76" y="34"/>
                      <a:pt x="79" y="2"/>
                      <a:pt x="79" y="2"/>
                    </a:cubicBezTo>
                    <a:cubicBezTo>
                      <a:pt x="73" y="1"/>
                      <a:pt x="65" y="0"/>
                      <a:pt x="60" y="1"/>
                    </a:cubicBezTo>
                    <a:cubicBezTo>
                      <a:pt x="41" y="7"/>
                      <a:pt x="25" y="30"/>
                      <a:pt x="19" y="45"/>
                    </a:cubicBezTo>
                    <a:cubicBezTo>
                      <a:pt x="0" y="96"/>
                      <a:pt x="21" y="174"/>
                      <a:pt x="60" y="243"/>
                    </a:cubicBezTo>
                    <a:cubicBezTo>
                      <a:pt x="81" y="280"/>
                      <a:pt x="166" y="368"/>
                      <a:pt x="210" y="328"/>
                    </a:cubicBezTo>
                  </a:path>
                </a:pathLst>
              </a:custGeom>
              <a:noFill/>
              <a:ln w="38100" cap="rnd">
                <a:solidFill>
                  <a:srgbClr val="97AC2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16">
                <a:extLst>
                  <a:ext uri="{FF2B5EF4-FFF2-40B4-BE49-F238E27FC236}">
                    <a16:creationId xmlns:a16="http://schemas.microsoft.com/office/drawing/2014/main" xmlns="" id="{02615E4D-5911-4429-BE14-45148DECDA44}"/>
                  </a:ext>
                </a:extLst>
              </p:cNvPr>
              <p:cNvSpPr>
                <a:spLocks/>
              </p:cNvSpPr>
              <p:nvPr/>
            </p:nvSpPr>
            <p:spPr bwMode="auto">
              <a:xfrm rot="20700000">
                <a:off x="13463672" y="785204"/>
                <a:ext cx="782399" cy="1463229"/>
              </a:xfrm>
              <a:custGeom>
                <a:avLst/>
                <a:gdLst>
                  <a:gd name="T0" fmla="*/ 94 w 168"/>
                  <a:gd name="T1" fmla="*/ 260 h 314"/>
                  <a:gd name="T2" fmla="*/ 156 w 168"/>
                  <a:gd name="T3" fmla="*/ 314 h 314"/>
                  <a:gd name="T4" fmla="*/ 163 w 168"/>
                  <a:gd name="T5" fmla="*/ 299 h 314"/>
                  <a:gd name="T6" fmla="*/ 160 w 168"/>
                  <a:gd name="T7" fmla="*/ 282 h 314"/>
                  <a:gd name="T8" fmla="*/ 101 w 168"/>
                  <a:gd name="T9" fmla="*/ 228 h 314"/>
                  <a:gd name="T10" fmla="*/ 70 w 168"/>
                  <a:gd name="T11" fmla="*/ 238 h 314"/>
                  <a:gd name="T12" fmla="*/ 53 w 168"/>
                  <a:gd name="T13" fmla="*/ 235 h 314"/>
                  <a:gd name="T14" fmla="*/ 20 w 168"/>
                  <a:gd name="T15" fmla="*/ 184 h 314"/>
                  <a:gd name="T16" fmla="*/ 1 w 168"/>
                  <a:gd name="T17" fmla="*/ 123 h 314"/>
                  <a:gd name="T18" fmla="*/ 10 w 168"/>
                  <a:gd name="T19" fmla="*/ 107 h 314"/>
                  <a:gd name="T20" fmla="*/ 38 w 168"/>
                  <a:gd name="T21" fmla="*/ 91 h 314"/>
                  <a:gd name="T22" fmla="*/ 39 w 168"/>
                  <a:gd name="T23" fmla="*/ 69 h 314"/>
                  <a:gd name="T24" fmla="*/ 37 w 168"/>
                  <a:gd name="T25" fmla="*/ 7 h 314"/>
                  <a:gd name="T26" fmla="*/ 27 w 168"/>
                  <a:gd name="T27" fmla="*/ 1 h 314"/>
                  <a:gd name="T28" fmla="*/ 25 w 168"/>
                  <a:gd name="T29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8" h="314">
                    <a:moveTo>
                      <a:pt x="94" y="260"/>
                    </a:moveTo>
                    <a:cubicBezTo>
                      <a:pt x="122" y="293"/>
                      <a:pt x="156" y="314"/>
                      <a:pt x="156" y="314"/>
                    </a:cubicBezTo>
                    <a:cubicBezTo>
                      <a:pt x="159" y="309"/>
                      <a:pt x="161" y="304"/>
                      <a:pt x="163" y="299"/>
                    </a:cubicBezTo>
                    <a:cubicBezTo>
                      <a:pt x="166" y="292"/>
                      <a:pt x="168" y="289"/>
                      <a:pt x="160" y="282"/>
                    </a:cubicBezTo>
                    <a:cubicBezTo>
                      <a:pt x="148" y="274"/>
                      <a:pt x="106" y="230"/>
                      <a:pt x="101" y="228"/>
                    </a:cubicBezTo>
                    <a:cubicBezTo>
                      <a:pt x="94" y="228"/>
                      <a:pt x="80" y="234"/>
                      <a:pt x="70" y="238"/>
                    </a:cubicBezTo>
                    <a:cubicBezTo>
                      <a:pt x="65" y="240"/>
                      <a:pt x="57" y="239"/>
                      <a:pt x="53" y="235"/>
                    </a:cubicBezTo>
                    <a:cubicBezTo>
                      <a:pt x="42" y="221"/>
                      <a:pt x="25" y="195"/>
                      <a:pt x="20" y="184"/>
                    </a:cubicBezTo>
                    <a:cubicBezTo>
                      <a:pt x="13" y="168"/>
                      <a:pt x="3" y="139"/>
                      <a:pt x="1" y="123"/>
                    </a:cubicBezTo>
                    <a:cubicBezTo>
                      <a:pt x="0" y="117"/>
                      <a:pt x="4" y="110"/>
                      <a:pt x="10" y="107"/>
                    </a:cubicBezTo>
                    <a:cubicBezTo>
                      <a:pt x="20" y="102"/>
                      <a:pt x="35" y="95"/>
                      <a:pt x="38" y="91"/>
                    </a:cubicBezTo>
                    <a:cubicBezTo>
                      <a:pt x="39" y="89"/>
                      <a:pt x="40" y="76"/>
                      <a:pt x="39" y="69"/>
                    </a:cubicBezTo>
                    <a:cubicBezTo>
                      <a:pt x="38" y="48"/>
                      <a:pt x="37" y="27"/>
                      <a:pt x="37" y="7"/>
                    </a:cubicBezTo>
                    <a:cubicBezTo>
                      <a:pt x="35" y="4"/>
                      <a:pt x="31" y="2"/>
                      <a:pt x="27" y="1"/>
                    </a:cubicBezTo>
                    <a:cubicBezTo>
                      <a:pt x="27" y="1"/>
                      <a:pt x="26" y="0"/>
                      <a:pt x="25" y="0"/>
                    </a:cubicBezTo>
                  </a:path>
                </a:pathLst>
              </a:custGeom>
              <a:noFill/>
              <a:ln w="38100" cap="rnd">
                <a:solidFill>
                  <a:srgbClr val="97AC2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4" name="Left-Right Arrow 163">
              <a:extLst>
                <a:ext uri="{FF2B5EF4-FFF2-40B4-BE49-F238E27FC236}">
                  <a16:creationId xmlns:a16="http://schemas.microsoft.com/office/drawing/2014/main" xmlns="" id="{DB192262-B361-41F5-B4D7-841B81037FE2}"/>
                </a:ext>
              </a:extLst>
            </p:cNvPr>
            <p:cNvSpPr/>
            <p:nvPr/>
          </p:nvSpPr>
          <p:spPr>
            <a:xfrm rot="19555913">
              <a:off x="3999609" y="5345000"/>
              <a:ext cx="638665" cy="273293"/>
            </a:xfrm>
            <a:prstGeom prst="leftRightArrow">
              <a:avLst>
                <a:gd name="adj1" fmla="val 50000"/>
                <a:gd name="adj2" fmla="val 64706"/>
              </a:avLst>
            </a:prstGeom>
            <a:noFill/>
            <a:ln w="38100">
              <a:solidFill>
                <a:srgbClr val="97A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7655" name="TextBox 165">
              <a:extLst>
                <a:ext uri="{FF2B5EF4-FFF2-40B4-BE49-F238E27FC236}">
                  <a16:creationId xmlns:a16="http://schemas.microsoft.com/office/drawing/2014/main" xmlns="" id="{584399B5-8388-41DB-B7AC-C78651C550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7131" y="6736887"/>
              <a:ext cx="3225107" cy="556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IVROptimization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6C178D0-6506-452D-BE14-4F36ACF91FFA}"/>
              </a:ext>
            </a:extLst>
          </p:cNvPr>
          <p:cNvGrpSpPr>
            <a:grpSpLocks/>
          </p:cNvGrpSpPr>
          <p:nvPr/>
        </p:nvGrpSpPr>
        <p:grpSpPr bwMode="auto">
          <a:xfrm>
            <a:off x="2871788" y="2206625"/>
            <a:ext cx="1611312" cy="1436688"/>
            <a:chOff x="5742812" y="4787016"/>
            <a:chExt cx="3225107" cy="2875661"/>
          </a:xfrm>
        </p:grpSpPr>
        <p:sp>
          <p:nvSpPr>
            <p:cNvPr id="40" name="Freeform 271">
              <a:extLst>
                <a:ext uri="{FF2B5EF4-FFF2-40B4-BE49-F238E27FC236}">
                  <a16:creationId xmlns:a16="http://schemas.microsoft.com/office/drawing/2014/main" xmlns="" id="{4C4DE216-D1CC-4371-A33A-0808E5EB7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7462" y="4787016"/>
              <a:ext cx="1391721" cy="1334560"/>
            </a:xfrm>
            <a:custGeom>
              <a:avLst/>
              <a:gdLst>
                <a:gd name="T0" fmla="*/ 133 w 280"/>
                <a:gd name="T1" fmla="*/ 214 h 290"/>
                <a:gd name="T2" fmla="*/ 133 w 280"/>
                <a:gd name="T3" fmla="*/ 214 h 290"/>
                <a:gd name="T4" fmla="*/ 131 w 280"/>
                <a:gd name="T5" fmla="*/ 216 h 290"/>
                <a:gd name="T6" fmla="*/ 68 w 280"/>
                <a:gd name="T7" fmla="*/ 288 h 290"/>
                <a:gd name="T8" fmla="*/ 65 w 280"/>
                <a:gd name="T9" fmla="*/ 290 h 290"/>
                <a:gd name="T10" fmla="*/ 63 w 280"/>
                <a:gd name="T11" fmla="*/ 290 h 290"/>
                <a:gd name="T12" fmla="*/ 60 w 280"/>
                <a:gd name="T13" fmla="*/ 285 h 290"/>
                <a:gd name="T14" fmla="*/ 60 w 280"/>
                <a:gd name="T15" fmla="*/ 214 h 290"/>
                <a:gd name="T16" fmla="*/ 31 w 280"/>
                <a:gd name="T17" fmla="*/ 214 h 290"/>
                <a:gd name="T18" fmla="*/ 0 w 280"/>
                <a:gd name="T19" fmla="*/ 183 h 290"/>
                <a:gd name="T20" fmla="*/ 0 w 280"/>
                <a:gd name="T21" fmla="*/ 31 h 290"/>
                <a:gd name="T22" fmla="*/ 31 w 280"/>
                <a:gd name="T23" fmla="*/ 0 h 290"/>
                <a:gd name="T24" fmla="*/ 249 w 280"/>
                <a:gd name="T25" fmla="*/ 0 h 290"/>
                <a:gd name="T26" fmla="*/ 280 w 280"/>
                <a:gd name="T27" fmla="*/ 31 h 290"/>
                <a:gd name="T28" fmla="*/ 280 w 280"/>
                <a:gd name="T29" fmla="*/ 183 h 290"/>
                <a:gd name="T30" fmla="*/ 249 w 280"/>
                <a:gd name="T31" fmla="*/ 214 h 290"/>
                <a:gd name="T32" fmla="*/ 168 w 280"/>
                <a:gd name="T33" fmla="*/ 214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0" h="290">
                  <a:moveTo>
                    <a:pt x="133" y="214"/>
                  </a:moveTo>
                  <a:cubicBezTo>
                    <a:pt x="133" y="214"/>
                    <a:pt x="133" y="214"/>
                    <a:pt x="133" y="214"/>
                  </a:cubicBezTo>
                  <a:cubicBezTo>
                    <a:pt x="131" y="216"/>
                    <a:pt x="131" y="216"/>
                    <a:pt x="131" y="216"/>
                  </a:cubicBezTo>
                  <a:cubicBezTo>
                    <a:pt x="68" y="288"/>
                    <a:pt x="68" y="288"/>
                    <a:pt x="68" y="288"/>
                  </a:cubicBezTo>
                  <a:cubicBezTo>
                    <a:pt x="67" y="289"/>
                    <a:pt x="66" y="290"/>
                    <a:pt x="65" y="290"/>
                  </a:cubicBezTo>
                  <a:cubicBezTo>
                    <a:pt x="64" y="290"/>
                    <a:pt x="63" y="290"/>
                    <a:pt x="63" y="290"/>
                  </a:cubicBezTo>
                  <a:cubicBezTo>
                    <a:pt x="61" y="289"/>
                    <a:pt x="60" y="287"/>
                    <a:pt x="60" y="285"/>
                  </a:cubicBezTo>
                  <a:cubicBezTo>
                    <a:pt x="60" y="214"/>
                    <a:pt x="60" y="214"/>
                    <a:pt x="60" y="214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14" y="214"/>
                    <a:pt x="0" y="200"/>
                    <a:pt x="0" y="18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66" y="0"/>
                    <a:pt x="280" y="14"/>
                    <a:pt x="280" y="31"/>
                  </a:cubicBezTo>
                  <a:cubicBezTo>
                    <a:pt x="280" y="183"/>
                    <a:pt x="280" y="183"/>
                    <a:pt x="280" y="183"/>
                  </a:cubicBezTo>
                  <a:cubicBezTo>
                    <a:pt x="280" y="200"/>
                    <a:pt x="266" y="214"/>
                    <a:pt x="249" y="214"/>
                  </a:cubicBezTo>
                  <a:cubicBezTo>
                    <a:pt x="168" y="214"/>
                    <a:pt x="168" y="214"/>
                    <a:pt x="168" y="214"/>
                  </a:cubicBezTo>
                </a:path>
              </a:pathLst>
            </a:custGeom>
            <a:noFill/>
            <a:ln w="57150" cap="rnd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629" tIns="22814" rIns="45629" bIns="22814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99" b="0" i="0" u="none" strike="noStrike" kern="1200" cap="none" spc="0" normalizeH="0" baseline="0" noProof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Freeform 104">
              <a:extLst>
                <a:ext uri="{FF2B5EF4-FFF2-40B4-BE49-F238E27FC236}">
                  <a16:creationId xmlns:a16="http://schemas.microsoft.com/office/drawing/2014/main" xmlns="" id="{4B9A4F89-AC5C-45FB-A529-EA3A11C0C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3694" y="4907762"/>
              <a:ext cx="1232849" cy="1318674"/>
            </a:xfrm>
            <a:custGeom>
              <a:avLst/>
              <a:gdLst>
                <a:gd name="T0" fmla="*/ 106 w 190"/>
                <a:gd name="T1" fmla="*/ 0 h 155"/>
                <a:gd name="T2" fmla="*/ 166 w 190"/>
                <a:gd name="T3" fmla="*/ 0 h 155"/>
                <a:gd name="T4" fmla="*/ 190 w 190"/>
                <a:gd name="T5" fmla="*/ 24 h 155"/>
                <a:gd name="T6" fmla="*/ 190 w 190"/>
                <a:gd name="T7" fmla="*/ 96 h 155"/>
                <a:gd name="T8" fmla="*/ 166 w 190"/>
                <a:gd name="T9" fmla="*/ 120 h 155"/>
                <a:gd name="T10" fmla="*/ 166 w 190"/>
                <a:gd name="T11" fmla="*/ 155 h 155"/>
                <a:gd name="T12" fmla="*/ 134 w 190"/>
                <a:gd name="T13" fmla="*/ 120 h 155"/>
                <a:gd name="T14" fmla="*/ 21 w 190"/>
                <a:gd name="T15" fmla="*/ 120 h 155"/>
                <a:gd name="T16" fmla="*/ 0 w 190"/>
                <a:gd name="T17" fmla="*/ 10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55">
                  <a:moveTo>
                    <a:pt x="106" y="0"/>
                  </a:moveTo>
                  <a:cubicBezTo>
                    <a:pt x="166" y="0"/>
                    <a:pt x="166" y="0"/>
                    <a:pt x="166" y="0"/>
                  </a:cubicBezTo>
                  <a:cubicBezTo>
                    <a:pt x="179" y="0"/>
                    <a:pt x="190" y="11"/>
                    <a:pt x="190" y="24"/>
                  </a:cubicBezTo>
                  <a:cubicBezTo>
                    <a:pt x="190" y="96"/>
                    <a:pt x="190" y="96"/>
                    <a:pt x="190" y="96"/>
                  </a:cubicBezTo>
                  <a:cubicBezTo>
                    <a:pt x="190" y="109"/>
                    <a:pt x="179" y="120"/>
                    <a:pt x="166" y="120"/>
                  </a:cubicBezTo>
                  <a:cubicBezTo>
                    <a:pt x="166" y="155"/>
                    <a:pt x="166" y="155"/>
                    <a:pt x="166" y="155"/>
                  </a:cubicBezTo>
                  <a:cubicBezTo>
                    <a:pt x="134" y="120"/>
                    <a:pt x="134" y="120"/>
                    <a:pt x="134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2" y="120"/>
                    <a:pt x="4" y="116"/>
                    <a:pt x="0" y="108"/>
                  </a:cubicBezTo>
                </a:path>
              </a:pathLst>
            </a:custGeom>
            <a:noFill/>
            <a:ln w="5715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629" tIns="22814" rIns="45629" bIns="22814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99" b="0" i="0" u="none" strike="noStrike" kern="1200" cap="none" spc="0" normalizeH="0" baseline="0" noProof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01430" name="Group 109">
              <a:extLst>
                <a:ext uri="{FF2B5EF4-FFF2-40B4-BE49-F238E27FC236}">
                  <a16:creationId xmlns:a16="http://schemas.microsoft.com/office/drawing/2014/main" xmlns="" id="{AFBDB0F1-E65B-4BF5-87E4-3A8E0657B1D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-1521189">
              <a:off x="7770130" y="5123474"/>
              <a:ext cx="473449" cy="565106"/>
              <a:chOff x="10461625" y="2792413"/>
              <a:chExt cx="1090613" cy="1301751"/>
            </a:xfrm>
          </p:grpSpPr>
          <p:sp>
            <p:nvSpPr>
              <p:cNvPr id="111" name="Freeform 258">
                <a:extLst>
                  <a:ext uri="{FF2B5EF4-FFF2-40B4-BE49-F238E27FC236}">
                    <a16:creationId xmlns:a16="http://schemas.microsoft.com/office/drawing/2014/main" xmlns="" id="{E2B9BD82-B2D5-40A0-BFE9-0412006DA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90742" y="3202509"/>
                <a:ext cx="746580" cy="827118"/>
              </a:xfrm>
              <a:custGeom>
                <a:avLst/>
                <a:gdLst>
                  <a:gd name="T0" fmla="*/ 94 w 141"/>
                  <a:gd name="T1" fmla="*/ 0 h 156"/>
                  <a:gd name="T2" fmla="*/ 2 w 141"/>
                  <a:gd name="T3" fmla="*/ 127 h 156"/>
                  <a:gd name="T4" fmla="*/ 2 w 141"/>
                  <a:gd name="T5" fmla="*/ 133 h 156"/>
                  <a:gd name="T6" fmla="*/ 28 w 141"/>
                  <a:gd name="T7" fmla="*/ 154 h 156"/>
                  <a:gd name="T8" fmla="*/ 34 w 141"/>
                  <a:gd name="T9" fmla="*/ 153 h 156"/>
                  <a:gd name="T10" fmla="*/ 141 w 141"/>
                  <a:gd name="T11" fmla="*/ 3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1" h="156">
                    <a:moveTo>
                      <a:pt x="94" y="0"/>
                    </a:moveTo>
                    <a:cubicBezTo>
                      <a:pt x="2" y="127"/>
                      <a:pt x="2" y="127"/>
                      <a:pt x="2" y="127"/>
                    </a:cubicBezTo>
                    <a:cubicBezTo>
                      <a:pt x="0" y="129"/>
                      <a:pt x="0" y="132"/>
                      <a:pt x="2" y="133"/>
                    </a:cubicBezTo>
                    <a:cubicBezTo>
                      <a:pt x="28" y="154"/>
                      <a:pt x="28" y="154"/>
                      <a:pt x="28" y="154"/>
                    </a:cubicBezTo>
                    <a:cubicBezTo>
                      <a:pt x="30" y="156"/>
                      <a:pt x="33" y="155"/>
                      <a:pt x="34" y="153"/>
                    </a:cubicBezTo>
                    <a:cubicBezTo>
                      <a:pt x="141" y="33"/>
                      <a:pt x="141" y="33"/>
                      <a:pt x="141" y="33"/>
                    </a:cubicBezTo>
                  </a:path>
                </a:pathLst>
              </a:custGeom>
              <a:noFill/>
              <a:ln w="38100" cap="rnd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Freeform 259">
                <a:extLst>
                  <a:ext uri="{FF2B5EF4-FFF2-40B4-BE49-F238E27FC236}">
                    <a16:creationId xmlns:a16="http://schemas.microsoft.com/office/drawing/2014/main" xmlns="" id="{375A0F1D-92B6-44E5-B344-866458E39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1626" y="3951925"/>
                <a:ext cx="124428" cy="131753"/>
              </a:xfrm>
              <a:custGeom>
                <a:avLst/>
                <a:gdLst>
                  <a:gd name="T0" fmla="*/ 24 w 24"/>
                  <a:gd name="T1" fmla="*/ 11 h 25"/>
                  <a:gd name="T2" fmla="*/ 12 w 24"/>
                  <a:gd name="T3" fmla="*/ 22 h 25"/>
                  <a:gd name="T4" fmla="*/ 7 w 24"/>
                  <a:gd name="T5" fmla="*/ 23 h 25"/>
                  <a:gd name="T6" fmla="*/ 2 w 24"/>
                  <a:gd name="T7" fmla="*/ 19 h 25"/>
                  <a:gd name="T8" fmla="*/ 2 w 24"/>
                  <a:gd name="T9" fmla="*/ 14 h 25"/>
                  <a:gd name="T10" fmla="*/ 11 w 24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5">
                    <a:moveTo>
                      <a:pt x="24" y="11"/>
                    </a:moveTo>
                    <a:cubicBezTo>
                      <a:pt x="12" y="22"/>
                      <a:pt x="12" y="22"/>
                      <a:pt x="12" y="22"/>
                    </a:cubicBezTo>
                    <a:cubicBezTo>
                      <a:pt x="11" y="24"/>
                      <a:pt x="9" y="25"/>
                      <a:pt x="7" y="23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6"/>
                      <a:pt x="2" y="14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noFill/>
              <a:ln w="38100" cap="rnd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Freeform 261">
                <a:extLst>
                  <a:ext uri="{FF2B5EF4-FFF2-40B4-BE49-F238E27FC236}">
                    <a16:creationId xmlns:a16="http://schemas.microsoft.com/office/drawing/2014/main" xmlns="" id="{F63CA7E6-2C21-4FFD-874B-29EB9FDF5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09699" y="2931658"/>
                <a:ext cx="336693" cy="270828"/>
              </a:xfrm>
              <a:custGeom>
                <a:avLst/>
                <a:gdLst>
                  <a:gd name="T0" fmla="*/ 0 w 64"/>
                  <a:gd name="T1" fmla="*/ 0 h 52"/>
                  <a:gd name="T2" fmla="*/ 64 w 6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4" h="52">
                    <a:moveTo>
                      <a:pt x="0" y="0"/>
                    </a:moveTo>
                    <a:cubicBezTo>
                      <a:pt x="0" y="29"/>
                      <a:pt x="29" y="52"/>
                      <a:pt x="64" y="52"/>
                    </a:cubicBezTo>
                  </a:path>
                </a:pathLst>
              </a:custGeom>
              <a:noFill/>
              <a:ln w="38100" cap="rnd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5" name="Oval 262">
                <a:extLst>
                  <a:ext uri="{FF2B5EF4-FFF2-40B4-BE49-F238E27FC236}">
                    <a16:creationId xmlns:a16="http://schemas.microsoft.com/office/drawing/2014/main" xmlns="" id="{17915E3C-6B27-424D-B91A-A231AAA4FA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85466" y="2784400"/>
                <a:ext cx="548954" cy="556290"/>
              </a:xfrm>
              <a:prstGeom prst="ellipse">
                <a:avLst/>
              </a:prstGeom>
              <a:noFill/>
              <a:ln w="38100" cap="rnd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6" name="Line 373">
                <a:extLst>
                  <a:ext uri="{FF2B5EF4-FFF2-40B4-BE49-F238E27FC236}">
                    <a16:creationId xmlns:a16="http://schemas.microsoft.com/office/drawing/2014/main" xmlns="" id="{FB2BAD31-1ECD-426C-800C-D22167568F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56097" y="3386073"/>
                <a:ext cx="73194" cy="87835"/>
              </a:xfrm>
              <a:prstGeom prst="line">
                <a:avLst/>
              </a:prstGeom>
              <a:noFill/>
              <a:ln w="38100" cap="rnd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1431" name="Group 120">
              <a:extLst>
                <a:ext uri="{FF2B5EF4-FFF2-40B4-BE49-F238E27FC236}">
                  <a16:creationId xmlns:a16="http://schemas.microsoft.com/office/drawing/2014/main" xmlns="" id="{C899E6A4-8559-4769-8255-F203AB4E89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98096" y="4964426"/>
              <a:ext cx="1004928" cy="548143"/>
              <a:chOff x="11830051" y="5527675"/>
              <a:chExt cx="750888" cy="371475"/>
            </a:xfrm>
          </p:grpSpPr>
          <p:sp>
            <p:nvSpPr>
              <p:cNvPr id="122" name="Freeform 112">
                <a:extLst>
                  <a:ext uri="{FF2B5EF4-FFF2-40B4-BE49-F238E27FC236}">
                    <a16:creationId xmlns:a16="http://schemas.microsoft.com/office/drawing/2014/main" xmlns="" id="{5C4AB823-D109-4D0D-9F04-F5E46F897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60207" y="5568950"/>
                <a:ext cx="220802" cy="71061"/>
              </a:xfrm>
              <a:custGeom>
                <a:avLst/>
                <a:gdLst>
                  <a:gd name="T0" fmla="*/ 55 w 59"/>
                  <a:gd name="T1" fmla="*/ 19 h 19"/>
                  <a:gd name="T2" fmla="*/ 4 w 59"/>
                  <a:gd name="T3" fmla="*/ 19 h 19"/>
                  <a:gd name="T4" fmla="*/ 0 w 59"/>
                  <a:gd name="T5" fmla="*/ 15 h 19"/>
                  <a:gd name="T6" fmla="*/ 0 w 59"/>
                  <a:gd name="T7" fmla="*/ 4 h 19"/>
                  <a:gd name="T8" fmla="*/ 4 w 59"/>
                  <a:gd name="T9" fmla="*/ 0 h 19"/>
                  <a:gd name="T10" fmla="*/ 55 w 59"/>
                  <a:gd name="T11" fmla="*/ 0 h 19"/>
                  <a:gd name="T12" fmla="*/ 59 w 59"/>
                  <a:gd name="T13" fmla="*/ 4 h 19"/>
                  <a:gd name="T14" fmla="*/ 59 w 59"/>
                  <a:gd name="T15" fmla="*/ 15 h 19"/>
                  <a:gd name="T16" fmla="*/ 55 w 59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9">
                    <a:moveTo>
                      <a:pt x="55" y="19"/>
                    </a:moveTo>
                    <a:cubicBezTo>
                      <a:pt x="4" y="19"/>
                      <a:pt x="4" y="19"/>
                      <a:pt x="4" y="19"/>
                    </a:cubicBezTo>
                    <a:cubicBezTo>
                      <a:pt x="2" y="19"/>
                      <a:pt x="0" y="17"/>
                      <a:pt x="0" y="1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7" y="0"/>
                      <a:pt x="59" y="2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7"/>
                      <a:pt x="57" y="19"/>
                      <a:pt x="55" y="19"/>
                    </a:cubicBezTo>
                    <a:close/>
                  </a:path>
                </a:pathLst>
              </a:custGeom>
              <a:noFill/>
              <a:ln w="381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3" name="Freeform 113">
                <a:extLst>
                  <a:ext uri="{FF2B5EF4-FFF2-40B4-BE49-F238E27FC236}">
                    <a16:creationId xmlns:a16="http://schemas.microsoft.com/office/drawing/2014/main" xmlns="" id="{7D0E22FF-7304-4157-8137-17A7DAA79B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60207" y="5695999"/>
                <a:ext cx="220802" cy="71063"/>
              </a:xfrm>
              <a:custGeom>
                <a:avLst/>
                <a:gdLst>
                  <a:gd name="T0" fmla="*/ 55 w 59"/>
                  <a:gd name="T1" fmla="*/ 19 h 19"/>
                  <a:gd name="T2" fmla="*/ 4 w 59"/>
                  <a:gd name="T3" fmla="*/ 19 h 19"/>
                  <a:gd name="T4" fmla="*/ 0 w 59"/>
                  <a:gd name="T5" fmla="*/ 15 h 19"/>
                  <a:gd name="T6" fmla="*/ 0 w 59"/>
                  <a:gd name="T7" fmla="*/ 4 h 19"/>
                  <a:gd name="T8" fmla="*/ 4 w 59"/>
                  <a:gd name="T9" fmla="*/ 0 h 19"/>
                  <a:gd name="T10" fmla="*/ 55 w 59"/>
                  <a:gd name="T11" fmla="*/ 0 h 19"/>
                  <a:gd name="T12" fmla="*/ 59 w 59"/>
                  <a:gd name="T13" fmla="*/ 4 h 19"/>
                  <a:gd name="T14" fmla="*/ 59 w 59"/>
                  <a:gd name="T15" fmla="*/ 15 h 19"/>
                  <a:gd name="T16" fmla="*/ 55 w 59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9">
                    <a:moveTo>
                      <a:pt x="55" y="19"/>
                    </a:moveTo>
                    <a:cubicBezTo>
                      <a:pt x="4" y="19"/>
                      <a:pt x="4" y="19"/>
                      <a:pt x="4" y="19"/>
                    </a:cubicBezTo>
                    <a:cubicBezTo>
                      <a:pt x="2" y="19"/>
                      <a:pt x="0" y="17"/>
                      <a:pt x="0" y="1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7" y="0"/>
                      <a:pt x="59" y="2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7"/>
                      <a:pt x="57" y="19"/>
                      <a:pt x="55" y="19"/>
                    </a:cubicBezTo>
                    <a:close/>
                  </a:path>
                </a:pathLst>
              </a:custGeom>
              <a:noFill/>
              <a:ln w="381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4" name="Freeform 114">
                <a:extLst>
                  <a:ext uri="{FF2B5EF4-FFF2-40B4-BE49-F238E27FC236}">
                    <a16:creationId xmlns:a16="http://schemas.microsoft.com/office/drawing/2014/main" xmlns="" id="{ED3F3AB5-25F2-4BFF-94D6-16869879EB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60207" y="5823051"/>
                <a:ext cx="220802" cy="73216"/>
              </a:xfrm>
              <a:custGeom>
                <a:avLst/>
                <a:gdLst>
                  <a:gd name="T0" fmla="*/ 55 w 59"/>
                  <a:gd name="T1" fmla="*/ 19 h 19"/>
                  <a:gd name="T2" fmla="*/ 4 w 59"/>
                  <a:gd name="T3" fmla="*/ 19 h 19"/>
                  <a:gd name="T4" fmla="*/ 0 w 59"/>
                  <a:gd name="T5" fmla="*/ 15 h 19"/>
                  <a:gd name="T6" fmla="*/ 0 w 59"/>
                  <a:gd name="T7" fmla="*/ 4 h 19"/>
                  <a:gd name="T8" fmla="*/ 4 w 59"/>
                  <a:gd name="T9" fmla="*/ 0 h 19"/>
                  <a:gd name="T10" fmla="*/ 55 w 59"/>
                  <a:gd name="T11" fmla="*/ 0 h 19"/>
                  <a:gd name="T12" fmla="*/ 59 w 59"/>
                  <a:gd name="T13" fmla="*/ 4 h 19"/>
                  <a:gd name="T14" fmla="*/ 59 w 59"/>
                  <a:gd name="T15" fmla="*/ 15 h 19"/>
                  <a:gd name="T16" fmla="*/ 55 w 59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9">
                    <a:moveTo>
                      <a:pt x="55" y="19"/>
                    </a:moveTo>
                    <a:cubicBezTo>
                      <a:pt x="4" y="19"/>
                      <a:pt x="4" y="19"/>
                      <a:pt x="4" y="19"/>
                    </a:cubicBezTo>
                    <a:cubicBezTo>
                      <a:pt x="2" y="19"/>
                      <a:pt x="0" y="17"/>
                      <a:pt x="0" y="1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7" y="0"/>
                      <a:pt x="59" y="2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7"/>
                      <a:pt x="57" y="19"/>
                      <a:pt x="55" y="19"/>
                    </a:cubicBezTo>
                    <a:close/>
                  </a:path>
                </a:pathLst>
              </a:custGeom>
              <a:noFill/>
              <a:ln w="381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5" name="Freeform 115">
                <a:extLst>
                  <a:ext uri="{FF2B5EF4-FFF2-40B4-BE49-F238E27FC236}">
                    <a16:creationId xmlns:a16="http://schemas.microsoft.com/office/drawing/2014/main" xmlns="" id="{4A6730AE-7A7F-402A-8EA1-5AB451E18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30760" y="5528034"/>
                <a:ext cx="370376" cy="368232"/>
              </a:xfrm>
              <a:custGeom>
                <a:avLst/>
                <a:gdLst>
                  <a:gd name="T0" fmla="*/ 50 w 99"/>
                  <a:gd name="T1" fmla="*/ 98 h 98"/>
                  <a:gd name="T2" fmla="*/ 1 w 99"/>
                  <a:gd name="T3" fmla="*/ 48 h 98"/>
                  <a:gd name="T4" fmla="*/ 48 w 99"/>
                  <a:gd name="T5" fmla="*/ 1 h 98"/>
                  <a:gd name="T6" fmla="*/ 99 w 99"/>
                  <a:gd name="T7" fmla="*/ 5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98">
                    <a:moveTo>
                      <a:pt x="50" y="98"/>
                    </a:moveTo>
                    <a:cubicBezTo>
                      <a:pt x="23" y="98"/>
                      <a:pt x="0" y="76"/>
                      <a:pt x="1" y="48"/>
                    </a:cubicBezTo>
                    <a:cubicBezTo>
                      <a:pt x="2" y="23"/>
                      <a:pt x="23" y="2"/>
                      <a:pt x="48" y="1"/>
                    </a:cubicBezTo>
                    <a:cubicBezTo>
                      <a:pt x="76" y="0"/>
                      <a:pt x="99" y="22"/>
                      <a:pt x="99" y="50"/>
                    </a:cubicBezTo>
                  </a:path>
                </a:pathLst>
              </a:custGeom>
              <a:noFill/>
              <a:ln w="381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6" name="Freeform 116">
                <a:extLst>
                  <a:ext uri="{FF2B5EF4-FFF2-40B4-BE49-F238E27FC236}">
                    <a16:creationId xmlns:a16="http://schemas.microsoft.com/office/drawing/2014/main" xmlns="" id="{B95FAE90-EE3F-4FB2-9045-7D9DDFDE9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0696" y="5715381"/>
                <a:ext cx="180440" cy="180885"/>
              </a:xfrm>
              <a:custGeom>
                <a:avLst/>
                <a:gdLst>
                  <a:gd name="T0" fmla="*/ 49 w 49"/>
                  <a:gd name="T1" fmla="*/ 0 h 48"/>
                  <a:gd name="T2" fmla="*/ 4 w 49"/>
                  <a:gd name="T3" fmla="*/ 0 h 48"/>
                  <a:gd name="T4" fmla="*/ 0 w 49"/>
                  <a:gd name="T5" fmla="*/ 4 h 48"/>
                  <a:gd name="T6" fmla="*/ 0 w 49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8">
                    <a:moveTo>
                      <a:pt x="49" y="0"/>
                    </a:moveTo>
                    <a:cubicBezTo>
                      <a:pt x="49" y="0"/>
                      <a:pt x="1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5"/>
                      <a:pt x="0" y="48"/>
                      <a:pt x="0" y="48"/>
                    </a:cubicBezTo>
                  </a:path>
                </a:pathLst>
              </a:custGeom>
              <a:noFill/>
              <a:ln w="381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Freeform 117">
                <a:extLst>
                  <a:ext uri="{FF2B5EF4-FFF2-40B4-BE49-F238E27FC236}">
                    <a16:creationId xmlns:a16="http://schemas.microsoft.com/office/drawing/2014/main" xmlns="" id="{5EF6515C-186E-4BBF-9EAA-476FB25B5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9187" y="5749835"/>
                <a:ext cx="147201" cy="148584"/>
              </a:xfrm>
              <a:custGeom>
                <a:avLst/>
                <a:gdLst>
                  <a:gd name="T0" fmla="*/ 39 w 39"/>
                  <a:gd name="T1" fmla="*/ 0 h 40"/>
                  <a:gd name="T2" fmla="*/ 0 w 39"/>
                  <a:gd name="T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9" h="40">
                    <a:moveTo>
                      <a:pt x="39" y="0"/>
                    </a:moveTo>
                    <a:cubicBezTo>
                      <a:pt x="37" y="15"/>
                      <a:pt x="27" y="37"/>
                      <a:pt x="0" y="40"/>
                    </a:cubicBezTo>
                  </a:path>
                </a:pathLst>
              </a:custGeom>
              <a:noFill/>
              <a:ln w="38100" cap="rnd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xmlns="" id="{5A4A7F0F-275C-478D-A7F4-7E313DEA6781}"/>
                </a:ext>
              </a:extLst>
            </p:cNvPr>
            <p:cNvSpPr txBox="1"/>
            <p:nvPr/>
          </p:nvSpPr>
          <p:spPr>
            <a:xfrm>
              <a:off x="5742812" y="6738016"/>
              <a:ext cx="3225107" cy="9246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Total</a:t>
              </a:r>
              <a:r>
                <a:rPr kumimoji="0" lang="en-US" sz="998" b="0" i="0" u="none" strike="noStrike" kern="1200" cap="none" spc="0" normalizeH="0" baseline="0" noProof="0" dirty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Voice-of-Customer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57288B12-0DC7-44A9-9B16-4A3FA33626CA}"/>
              </a:ext>
            </a:extLst>
          </p:cNvPr>
          <p:cNvGrpSpPr>
            <a:grpSpLocks/>
          </p:cNvGrpSpPr>
          <p:nvPr/>
        </p:nvGrpSpPr>
        <p:grpSpPr bwMode="auto">
          <a:xfrm>
            <a:off x="4368800" y="2130425"/>
            <a:ext cx="1611313" cy="1328738"/>
            <a:chOff x="8740101" y="4633899"/>
            <a:chExt cx="3225107" cy="2659089"/>
          </a:xfrm>
        </p:grpSpPr>
        <p:grpSp>
          <p:nvGrpSpPr>
            <p:cNvPr id="101416" name="Group 5">
              <a:extLst>
                <a:ext uri="{FF2B5EF4-FFF2-40B4-BE49-F238E27FC236}">
                  <a16:creationId xmlns:a16="http://schemas.microsoft.com/office/drawing/2014/main" xmlns="" id="{1CC944C1-CA1C-438C-8EB0-D8411F0D1D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09997" y="4633899"/>
              <a:ext cx="1285318" cy="1696583"/>
              <a:chOff x="17171988" y="3754438"/>
              <a:chExt cx="1101725" cy="1074737"/>
            </a:xfrm>
          </p:grpSpPr>
          <p:sp>
            <p:nvSpPr>
              <p:cNvPr id="7" name="Freeform 212">
                <a:extLst>
                  <a:ext uri="{FF2B5EF4-FFF2-40B4-BE49-F238E27FC236}">
                    <a16:creationId xmlns:a16="http://schemas.microsoft.com/office/drawing/2014/main" xmlns="" id="{B04C28E6-F119-43F6-AB80-8E92A8DAE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1324" y="3754438"/>
                <a:ext cx="1103049" cy="313949"/>
              </a:xfrm>
              <a:custGeom>
                <a:avLst/>
                <a:gdLst>
                  <a:gd name="T0" fmla="*/ 98 w 196"/>
                  <a:gd name="T1" fmla="*/ 56 h 56"/>
                  <a:gd name="T2" fmla="*/ 29 w 196"/>
                  <a:gd name="T3" fmla="*/ 48 h 56"/>
                  <a:gd name="T4" fmla="*/ 0 w 196"/>
                  <a:gd name="T5" fmla="*/ 28 h 56"/>
                  <a:gd name="T6" fmla="*/ 29 w 196"/>
                  <a:gd name="T7" fmla="*/ 7 h 56"/>
                  <a:gd name="T8" fmla="*/ 98 w 196"/>
                  <a:gd name="T9" fmla="*/ 0 h 56"/>
                  <a:gd name="T10" fmla="*/ 166 w 196"/>
                  <a:gd name="T11" fmla="*/ 7 h 56"/>
                  <a:gd name="T12" fmla="*/ 196 w 196"/>
                  <a:gd name="T13" fmla="*/ 28 h 56"/>
                  <a:gd name="T14" fmla="*/ 166 w 196"/>
                  <a:gd name="T15" fmla="*/ 48 h 56"/>
                  <a:gd name="T16" fmla="*/ 98 w 196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56">
                    <a:moveTo>
                      <a:pt x="98" y="56"/>
                    </a:moveTo>
                    <a:cubicBezTo>
                      <a:pt x="72" y="56"/>
                      <a:pt x="48" y="53"/>
                      <a:pt x="29" y="48"/>
                    </a:cubicBezTo>
                    <a:cubicBezTo>
                      <a:pt x="16" y="44"/>
                      <a:pt x="0" y="38"/>
                      <a:pt x="0" y="28"/>
                    </a:cubicBezTo>
                    <a:cubicBezTo>
                      <a:pt x="0" y="18"/>
                      <a:pt x="16" y="11"/>
                      <a:pt x="29" y="7"/>
                    </a:cubicBezTo>
                    <a:cubicBezTo>
                      <a:pt x="48" y="3"/>
                      <a:pt x="72" y="0"/>
                      <a:pt x="98" y="0"/>
                    </a:cubicBezTo>
                    <a:cubicBezTo>
                      <a:pt x="123" y="0"/>
                      <a:pt x="148" y="3"/>
                      <a:pt x="166" y="7"/>
                    </a:cubicBezTo>
                    <a:cubicBezTo>
                      <a:pt x="179" y="11"/>
                      <a:pt x="196" y="18"/>
                      <a:pt x="196" y="28"/>
                    </a:cubicBezTo>
                    <a:cubicBezTo>
                      <a:pt x="196" y="38"/>
                      <a:pt x="179" y="44"/>
                      <a:pt x="166" y="48"/>
                    </a:cubicBezTo>
                    <a:cubicBezTo>
                      <a:pt x="148" y="53"/>
                      <a:pt x="123" y="56"/>
                      <a:pt x="98" y="56"/>
                    </a:cubicBezTo>
                    <a:close/>
                  </a:path>
                </a:pathLst>
              </a:custGeom>
              <a:noFill/>
              <a:ln w="57150" cap="rnd">
                <a:solidFill>
                  <a:schemeClr val="accent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213">
                <a:extLst>
                  <a:ext uri="{FF2B5EF4-FFF2-40B4-BE49-F238E27FC236}">
                    <a16:creationId xmlns:a16="http://schemas.microsoft.com/office/drawing/2014/main" xmlns="" id="{FA7C2117-1B9B-434A-B8BD-7F1E1C05C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1324" y="3955687"/>
                <a:ext cx="1103049" cy="873422"/>
              </a:xfrm>
              <a:custGeom>
                <a:avLst/>
                <a:gdLst>
                  <a:gd name="T0" fmla="*/ 196 w 196"/>
                  <a:gd name="T1" fmla="*/ 0 h 155"/>
                  <a:gd name="T2" fmla="*/ 196 w 196"/>
                  <a:gd name="T3" fmla="*/ 129 h 155"/>
                  <a:gd name="T4" fmla="*/ 98 w 196"/>
                  <a:gd name="T5" fmla="*/ 155 h 155"/>
                  <a:gd name="T6" fmla="*/ 0 w 196"/>
                  <a:gd name="T7" fmla="*/ 129 h 155"/>
                  <a:gd name="T8" fmla="*/ 0 w 196"/>
                  <a:gd name="T9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55">
                    <a:moveTo>
                      <a:pt x="196" y="0"/>
                    </a:moveTo>
                    <a:cubicBezTo>
                      <a:pt x="196" y="129"/>
                      <a:pt x="196" y="129"/>
                      <a:pt x="196" y="129"/>
                    </a:cubicBezTo>
                    <a:cubicBezTo>
                      <a:pt x="196" y="146"/>
                      <a:pt x="145" y="155"/>
                      <a:pt x="98" y="155"/>
                    </a:cubicBezTo>
                    <a:cubicBezTo>
                      <a:pt x="50" y="155"/>
                      <a:pt x="0" y="146"/>
                      <a:pt x="0" y="12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57150" cap="rnd">
                <a:solidFill>
                  <a:schemeClr val="accent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" name="Freeform 214">
                <a:extLst>
                  <a:ext uri="{FF2B5EF4-FFF2-40B4-BE49-F238E27FC236}">
                    <a16:creationId xmlns:a16="http://schemas.microsoft.com/office/drawing/2014/main" xmlns="" id="{968A13F3-1190-48EC-9E36-97D140669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4901" y="4645973"/>
                <a:ext cx="1007725" cy="84525"/>
              </a:xfrm>
              <a:custGeom>
                <a:avLst/>
                <a:gdLst>
                  <a:gd name="T0" fmla="*/ 179 w 179"/>
                  <a:gd name="T1" fmla="*/ 0 h 15"/>
                  <a:gd name="T2" fmla="*/ 90 w 179"/>
                  <a:gd name="T3" fmla="*/ 15 h 15"/>
                  <a:gd name="T4" fmla="*/ 0 w 17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9" h="15">
                    <a:moveTo>
                      <a:pt x="179" y="0"/>
                    </a:moveTo>
                    <a:cubicBezTo>
                      <a:pt x="163" y="10"/>
                      <a:pt x="125" y="15"/>
                      <a:pt x="90" y="15"/>
                    </a:cubicBezTo>
                    <a:cubicBezTo>
                      <a:pt x="54" y="15"/>
                      <a:pt x="17" y="10"/>
                      <a:pt x="0" y="0"/>
                    </a:cubicBezTo>
                  </a:path>
                </a:pathLst>
              </a:custGeom>
              <a:noFill/>
              <a:ln w="57150" cap="rnd">
                <a:solidFill>
                  <a:schemeClr val="accent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" name="Freeform 215">
                <a:extLst>
                  <a:ext uri="{FF2B5EF4-FFF2-40B4-BE49-F238E27FC236}">
                    <a16:creationId xmlns:a16="http://schemas.microsoft.com/office/drawing/2014/main" xmlns="" id="{3E00D00C-9F56-47FA-891D-AB6649710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4901" y="4088512"/>
                <a:ext cx="1007725" cy="84525"/>
              </a:xfrm>
              <a:custGeom>
                <a:avLst/>
                <a:gdLst>
                  <a:gd name="T0" fmla="*/ 179 w 179"/>
                  <a:gd name="T1" fmla="*/ 0 h 15"/>
                  <a:gd name="T2" fmla="*/ 90 w 179"/>
                  <a:gd name="T3" fmla="*/ 15 h 15"/>
                  <a:gd name="T4" fmla="*/ 0 w 17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9" h="15">
                    <a:moveTo>
                      <a:pt x="179" y="0"/>
                    </a:moveTo>
                    <a:cubicBezTo>
                      <a:pt x="163" y="10"/>
                      <a:pt x="125" y="15"/>
                      <a:pt x="90" y="15"/>
                    </a:cubicBezTo>
                    <a:cubicBezTo>
                      <a:pt x="54" y="15"/>
                      <a:pt x="17" y="10"/>
                      <a:pt x="0" y="0"/>
                    </a:cubicBezTo>
                  </a:path>
                </a:pathLst>
              </a:custGeom>
              <a:noFill/>
              <a:ln w="57150" cap="rnd">
                <a:solidFill>
                  <a:schemeClr val="accent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216">
                <a:extLst>
                  <a:ext uri="{FF2B5EF4-FFF2-40B4-BE49-F238E27FC236}">
                    <a16:creationId xmlns:a16="http://schemas.microsoft.com/office/drawing/2014/main" xmlns="" id="{B86D21A3-577F-4C85-BF03-579FE24B9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96609" y="3871163"/>
                <a:ext cx="852480" cy="146913"/>
              </a:xfrm>
              <a:custGeom>
                <a:avLst/>
                <a:gdLst>
                  <a:gd name="T0" fmla="*/ 148 w 152"/>
                  <a:gd name="T1" fmla="*/ 0 h 26"/>
                  <a:gd name="T2" fmla="*/ 152 w 152"/>
                  <a:gd name="T3" fmla="*/ 6 h 26"/>
                  <a:gd name="T4" fmla="*/ 129 w 152"/>
                  <a:gd name="T5" fmla="*/ 21 h 26"/>
                  <a:gd name="T6" fmla="*/ 76 w 152"/>
                  <a:gd name="T7" fmla="*/ 26 h 26"/>
                  <a:gd name="T8" fmla="*/ 23 w 152"/>
                  <a:gd name="T9" fmla="*/ 21 h 26"/>
                  <a:gd name="T10" fmla="*/ 0 w 152"/>
                  <a:gd name="T11" fmla="*/ 6 h 26"/>
                  <a:gd name="T12" fmla="*/ 3 w 152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26">
                    <a:moveTo>
                      <a:pt x="148" y="0"/>
                    </a:moveTo>
                    <a:cubicBezTo>
                      <a:pt x="150" y="2"/>
                      <a:pt x="152" y="4"/>
                      <a:pt x="152" y="6"/>
                    </a:cubicBezTo>
                    <a:cubicBezTo>
                      <a:pt x="152" y="14"/>
                      <a:pt x="139" y="18"/>
                      <a:pt x="129" y="21"/>
                    </a:cubicBezTo>
                    <a:cubicBezTo>
                      <a:pt x="114" y="24"/>
                      <a:pt x="96" y="26"/>
                      <a:pt x="76" y="26"/>
                    </a:cubicBezTo>
                    <a:cubicBezTo>
                      <a:pt x="56" y="26"/>
                      <a:pt x="37" y="24"/>
                      <a:pt x="23" y="21"/>
                    </a:cubicBezTo>
                    <a:cubicBezTo>
                      <a:pt x="12" y="18"/>
                      <a:pt x="0" y="14"/>
                      <a:pt x="0" y="6"/>
                    </a:cubicBezTo>
                    <a:cubicBezTo>
                      <a:pt x="0" y="4"/>
                      <a:pt x="1" y="2"/>
                      <a:pt x="3" y="0"/>
                    </a:cubicBezTo>
                  </a:path>
                </a:pathLst>
              </a:custGeom>
              <a:noFill/>
              <a:ln w="57150" cap="rnd">
                <a:solidFill>
                  <a:schemeClr val="accent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1417" name="Group 134">
              <a:extLst>
                <a:ext uri="{FF2B5EF4-FFF2-40B4-BE49-F238E27FC236}">
                  <a16:creationId xmlns:a16="http://schemas.microsoft.com/office/drawing/2014/main" xmlns="" id="{8B80D833-B4B4-476F-9FE4-D37E1773A2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126683" y="5443855"/>
              <a:ext cx="437828" cy="548143"/>
              <a:chOff x="5276851" y="8091488"/>
              <a:chExt cx="1216025" cy="1522413"/>
            </a:xfrm>
          </p:grpSpPr>
          <p:sp>
            <p:nvSpPr>
              <p:cNvPr id="136" name="Freeform 82">
                <a:extLst>
                  <a:ext uri="{FF2B5EF4-FFF2-40B4-BE49-F238E27FC236}">
                    <a16:creationId xmlns:a16="http://schemas.microsoft.com/office/drawing/2014/main" xmlns="" id="{FD8134A3-C53E-4F4B-AC17-B87092CFF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1200" y="8930178"/>
                <a:ext cx="291223" cy="494122"/>
              </a:xfrm>
              <a:custGeom>
                <a:avLst/>
                <a:gdLst>
                  <a:gd name="T0" fmla="*/ 54 w 54"/>
                  <a:gd name="T1" fmla="*/ 27 h 94"/>
                  <a:gd name="T2" fmla="*/ 27 w 54"/>
                  <a:gd name="T3" fmla="*/ 0 h 94"/>
                  <a:gd name="T4" fmla="*/ 0 w 54"/>
                  <a:gd name="T5" fmla="*/ 27 h 94"/>
                  <a:gd name="T6" fmla="*/ 12 w 54"/>
                  <a:gd name="T7" fmla="*/ 49 h 94"/>
                  <a:gd name="T8" fmla="*/ 12 w 54"/>
                  <a:gd name="T9" fmla="*/ 79 h 94"/>
                  <a:gd name="T10" fmla="*/ 27 w 54"/>
                  <a:gd name="T11" fmla="*/ 94 h 94"/>
                  <a:gd name="T12" fmla="*/ 42 w 54"/>
                  <a:gd name="T13" fmla="*/ 79 h 94"/>
                  <a:gd name="T14" fmla="*/ 42 w 54"/>
                  <a:gd name="T15" fmla="*/ 49 h 94"/>
                  <a:gd name="T16" fmla="*/ 54 w 54"/>
                  <a:gd name="T17" fmla="*/ 2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94">
                    <a:moveTo>
                      <a:pt x="54" y="27"/>
                    </a:moveTo>
                    <a:cubicBezTo>
                      <a:pt x="54" y="12"/>
                      <a:pt x="42" y="0"/>
                      <a:pt x="27" y="0"/>
                    </a:cubicBezTo>
                    <a:cubicBezTo>
                      <a:pt x="12" y="0"/>
                      <a:pt x="0" y="12"/>
                      <a:pt x="0" y="27"/>
                    </a:cubicBezTo>
                    <a:cubicBezTo>
                      <a:pt x="0" y="36"/>
                      <a:pt x="5" y="44"/>
                      <a:pt x="12" y="49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12" y="88"/>
                      <a:pt x="19" y="94"/>
                      <a:pt x="27" y="94"/>
                    </a:cubicBezTo>
                    <a:cubicBezTo>
                      <a:pt x="35" y="94"/>
                      <a:pt x="42" y="88"/>
                      <a:pt x="42" y="79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49" y="44"/>
                      <a:pt x="54" y="36"/>
                      <a:pt x="54" y="27"/>
                    </a:cubicBezTo>
                    <a:close/>
                  </a:path>
                </a:pathLst>
              </a:custGeom>
              <a:noFill/>
              <a:ln w="38100" cap="rnd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7" name="Freeform 83">
                <a:extLst>
                  <a:ext uri="{FF2B5EF4-FFF2-40B4-BE49-F238E27FC236}">
                    <a16:creationId xmlns:a16="http://schemas.microsoft.com/office/drawing/2014/main" xmlns="" id="{4F9A3598-8E3C-4046-90F3-5D4A5D131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471" y="8744885"/>
                <a:ext cx="1217854" cy="864714"/>
              </a:xfrm>
              <a:custGeom>
                <a:avLst/>
                <a:gdLst>
                  <a:gd name="T0" fmla="*/ 217 w 227"/>
                  <a:gd name="T1" fmla="*/ 162 h 162"/>
                  <a:gd name="T2" fmla="*/ 10 w 227"/>
                  <a:gd name="T3" fmla="*/ 162 h 162"/>
                  <a:gd name="T4" fmla="*/ 0 w 227"/>
                  <a:gd name="T5" fmla="*/ 152 h 162"/>
                  <a:gd name="T6" fmla="*/ 0 w 227"/>
                  <a:gd name="T7" fmla="*/ 10 h 162"/>
                  <a:gd name="T8" fmla="*/ 10 w 227"/>
                  <a:gd name="T9" fmla="*/ 0 h 162"/>
                  <a:gd name="T10" fmla="*/ 217 w 227"/>
                  <a:gd name="T11" fmla="*/ 0 h 162"/>
                  <a:gd name="T12" fmla="*/ 227 w 227"/>
                  <a:gd name="T13" fmla="*/ 10 h 162"/>
                  <a:gd name="T14" fmla="*/ 227 w 227"/>
                  <a:gd name="T15" fmla="*/ 152 h 162"/>
                  <a:gd name="T16" fmla="*/ 217 w 227"/>
                  <a:gd name="T17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7" h="162">
                    <a:moveTo>
                      <a:pt x="217" y="162"/>
                    </a:moveTo>
                    <a:cubicBezTo>
                      <a:pt x="10" y="162"/>
                      <a:pt x="10" y="162"/>
                      <a:pt x="10" y="162"/>
                    </a:cubicBezTo>
                    <a:cubicBezTo>
                      <a:pt x="5" y="162"/>
                      <a:pt x="0" y="158"/>
                      <a:pt x="0" y="15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5" y="0"/>
                      <a:pt x="10" y="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223" y="0"/>
                      <a:pt x="227" y="5"/>
                      <a:pt x="227" y="10"/>
                    </a:cubicBezTo>
                    <a:cubicBezTo>
                      <a:pt x="227" y="152"/>
                      <a:pt x="227" y="152"/>
                      <a:pt x="227" y="152"/>
                    </a:cubicBezTo>
                    <a:cubicBezTo>
                      <a:pt x="227" y="158"/>
                      <a:pt x="223" y="162"/>
                      <a:pt x="217" y="162"/>
                    </a:cubicBezTo>
                    <a:close/>
                  </a:path>
                </a:pathLst>
              </a:custGeom>
              <a:noFill/>
              <a:ln w="38100" cap="rnd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8" name="Freeform 87">
                <a:extLst>
                  <a:ext uri="{FF2B5EF4-FFF2-40B4-BE49-F238E27FC236}">
                    <a16:creationId xmlns:a16="http://schemas.microsoft.com/office/drawing/2014/main" xmlns="" id="{83335C2B-E807-4222-A5DB-3BBD48C0C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2322" y="8091938"/>
                <a:ext cx="908981" cy="573532"/>
              </a:xfrm>
              <a:custGeom>
                <a:avLst/>
                <a:gdLst>
                  <a:gd name="T0" fmla="*/ 170 w 170"/>
                  <a:gd name="T1" fmla="*/ 107 h 107"/>
                  <a:gd name="T2" fmla="*/ 170 w 170"/>
                  <a:gd name="T3" fmla="*/ 81 h 107"/>
                  <a:gd name="T4" fmla="*/ 89 w 170"/>
                  <a:gd name="T5" fmla="*/ 0 h 107"/>
                  <a:gd name="T6" fmla="*/ 80 w 170"/>
                  <a:gd name="T7" fmla="*/ 0 h 107"/>
                  <a:gd name="T8" fmla="*/ 0 w 170"/>
                  <a:gd name="T9" fmla="*/ 81 h 107"/>
                  <a:gd name="T10" fmla="*/ 0 w 170"/>
                  <a:gd name="T11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0" h="107">
                    <a:moveTo>
                      <a:pt x="170" y="107"/>
                    </a:moveTo>
                    <a:cubicBezTo>
                      <a:pt x="170" y="81"/>
                      <a:pt x="170" y="81"/>
                      <a:pt x="170" y="81"/>
                    </a:cubicBezTo>
                    <a:cubicBezTo>
                      <a:pt x="170" y="36"/>
                      <a:pt x="133" y="0"/>
                      <a:pt x="89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36" y="0"/>
                      <a:pt x="0" y="36"/>
                      <a:pt x="0" y="81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noFill/>
              <a:ln w="38100" cap="rnd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Freeform 90">
                <a:extLst>
                  <a:ext uri="{FF2B5EF4-FFF2-40B4-BE49-F238E27FC236}">
                    <a16:creationId xmlns:a16="http://schemas.microsoft.com/office/drawing/2014/main" xmlns="" id="{C237E3A9-0581-4321-A6CC-EC901DE94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5300" y="8268410"/>
                <a:ext cx="503024" cy="397060"/>
              </a:xfrm>
              <a:custGeom>
                <a:avLst/>
                <a:gdLst>
                  <a:gd name="T0" fmla="*/ 94 w 94"/>
                  <a:gd name="T1" fmla="*/ 74 h 74"/>
                  <a:gd name="T2" fmla="*/ 94 w 94"/>
                  <a:gd name="T3" fmla="*/ 47 h 74"/>
                  <a:gd name="T4" fmla="*/ 47 w 94"/>
                  <a:gd name="T5" fmla="*/ 0 h 74"/>
                  <a:gd name="T6" fmla="*/ 0 w 94"/>
                  <a:gd name="T7" fmla="*/ 47 h 74"/>
                  <a:gd name="T8" fmla="*/ 0 w 94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74">
                    <a:moveTo>
                      <a:pt x="94" y="74"/>
                    </a:moveTo>
                    <a:cubicBezTo>
                      <a:pt x="94" y="47"/>
                      <a:pt x="94" y="47"/>
                      <a:pt x="94" y="47"/>
                    </a:cubicBezTo>
                    <a:cubicBezTo>
                      <a:pt x="94" y="21"/>
                      <a:pt x="73" y="0"/>
                      <a:pt x="47" y="0"/>
                    </a:cubicBezTo>
                    <a:cubicBezTo>
                      <a:pt x="21" y="0"/>
                      <a:pt x="0" y="21"/>
                      <a:pt x="0" y="47"/>
                    </a:cubicBezTo>
                    <a:cubicBezTo>
                      <a:pt x="0" y="74"/>
                      <a:pt x="0" y="74"/>
                      <a:pt x="0" y="74"/>
                    </a:cubicBezTo>
                  </a:path>
                </a:pathLst>
              </a:custGeom>
              <a:noFill/>
              <a:ln w="38100" cap="rnd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xmlns="" id="{1458DE06-E07A-4F91-8DBE-CC7655BBEFB0}"/>
                </a:ext>
              </a:extLst>
            </p:cNvPr>
            <p:cNvSpPr txBox="1"/>
            <p:nvPr/>
          </p:nvSpPr>
          <p:spPr>
            <a:xfrm>
              <a:off x="8740101" y="6737025"/>
              <a:ext cx="3225107" cy="555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Digital Containment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D7D34D9-D555-4888-98C1-347EDF423224}"/>
              </a:ext>
            </a:extLst>
          </p:cNvPr>
          <p:cNvGrpSpPr>
            <a:grpSpLocks/>
          </p:cNvGrpSpPr>
          <p:nvPr/>
        </p:nvGrpSpPr>
        <p:grpSpPr bwMode="auto">
          <a:xfrm>
            <a:off x="5895975" y="2079625"/>
            <a:ext cx="1609725" cy="1563688"/>
            <a:chOff x="11795372" y="4532462"/>
            <a:chExt cx="3225107" cy="3129375"/>
          </a:xfrm>
        </p:grpSpPr>
        <p:grpSp>
          <p:nvGrpSpPr>
            <p:cNvPr id="101401" name="Group 57">
              <a:extLst>
                <a:ext uri="{FF2B5EF4-FFF2-40B4-BE49-F238E27FC236}">
                  <a16:creationId xmlns:a16="http://schemas.microsoft.com/office/drawing/2014/main" xmlns="" id="{D2F075B1-BFBC-41A7-9A73-A4F379EC10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516115" y="4532462"/>
              <a:ext cx="1772739" cy="1724968"/>
              <a:chOff x="10690225" y="2954338"/>
              <a:chExt cx="1530350" cy="1514475"/>
            </a:xfrm>
          </p:grpSpPr>
          <p:sp>
            <p:nvSpPr>
              <p:cNvPr id="59" name="Line 14">
                <a:extLst>
                  <a:ext uri="{FF2B5EF4-FFF2-40B4-BE49-F238E27FC236}">
                    <a16:creationId xmlns:a16="http://schemas.microsoft.com/office/drawing/2014/main" xmlns="" id="{62BC3904-912E-4483-B564-A0FB2430FB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60098" y="3369951"/>
                <a:ext cx="0" cy="0"/>
              </a:xfrm>
              <a:prstGeom prst="line">
                <a:avLst/>
              </a:prstGeom>
              <a:noFill/>
              <a:ln w="57150" cap="rnd">
                <a:solidFill>
                  <a:schemeClr val="accent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" name="Line 15">
                <a:extLst>
                  <a:ext uri="{FF2B5EF4-FFF2-40B4-BE49-F238E27FC236}">
                    <a16:creationId xmlns:a16="http://schemas.microsoft.com/office/drawing/2014/main" xmlns="" id="{3403DC45-77D9-43A0-94F7-5F1CBEFAF9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60098" y="3079859"/>
                <a:ext cx="0" cy="0"/>
              </a:xfrm>
              <a:prstGeom prst="line">
                <a:avLst/>
              </a:prstGeom>
              <a:noFill/>
              <a:ln w="57150" cap="rnd">
                <a:solidFill>
                  <a:schemeClr val="accent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" name="Line 16">
                <a:extLst>
                  <a:ext uri="{FF2B5EF4-FFF2-40B4-BE49-F238E27FC236}">
                    <a16:creationId xmlns:a16="http://schemas.microsoft.com/office/drawing/2014/main" xmlns="" id="{2285E006-4A66-44AD-96F4-C2BED57819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60098" y="3369951"/>
                <a:ext cx="0" cy="0"/>
              </a:xfrm>
              <a:prstGeom prst="line">
                <a:avLst/>
              </a:prstGeom>
              <a:noFill/>
              <a:ln w="57150" cap="rnd">
                <a:solidFill>
                  <a:schemeClr val="accent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" name="Line 17">
                <a:extLst>
                  <a:ext uri="{FF2B5EF4-FFF2-40B4-BE49-F238E27FC236}">
                    <a16:creationId xmlns:a16="http://schemas.microsoft.com/office/drawing/2014/main" xmlns="" id="{BFB950EA-BB78-4BC8-BD29-162A0E706F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60098" y="3079859"/>
                <a:ext cx="0" cy="0"/>
              </a:xfrm>
              <a:prstGeom prst="line">
                <a:avLst/>
              </a:prstGeom>
              <a:noFill/>
              <a:ln w="57150" cap="rnd">
                <a:solidFill>
                  <a:schemeClr val="accent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" name="Freeform 18">
                <a:extLst>
                  <a:ext uri="{FF2B5EF4-FFF2-40B4-BE49-F238E27FC236}">
                    <a16:creationId xmlns:a16="http://schemas.microsoft.com/office/drawing/2014/main" xmlns="" id="{AEC3FFA7-1F3D-4E0D-8767-5881EF94A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91304" y="2954338"/>
                <a:ext cx="1529350" cy="1514616"/>
              </a:xfrm>
              <a:custGeom>
                <a:avLst/>
                <a:gdLst>
                  <a:gd name="T0" fmla="*/ 31 w 309"/>
                  <a:gd name="T1" fmla="*/ 224 h 304"/>
                  <a:gd name="T2" fmla="*/ 21 w 309"/>
                  <a:gd name="T3" fmla="*/ 202 h 304"/>
                  <a:gd name="T4" fmla="*/ 15 w 309"/>
                  <a:gd name="T5" fmla="*/ 183 h 304"/>
                  <a:gd name="T6" fmla="*/ 127 w 309"/>
                  <a:gd name="T7" fmla="*/ 16 h 304"/>
                  <a:gd name="T8" fmla="*/ 294 w 309"/>
                  <a:gd name="T9" fmla="*/ 127 h 304"/>
                  <a:gd name="T10" fmla="*/ 183 w 309"/>
                  <a:gd name="T11" fmla="*/ 294 h 304"/>
                  <a:gd name="T12" fmla="*/ 57 w 309"/>
                  <a:gd name="T13" fmla="*/ 259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9" h="304">
                    <a:moveTo>
                      <a:pt x="31" y="224"/>
                    </a:moveTo>
                    <a:cubicBezTo>
                      <a:pt x="27" y="217"/>
                      <a:pt x="23" y="210"/>
                      <a:pt x="21" y="202"/>
                    </a:cubicBezTo>
                    <a:cubicBezTo>
                      <a:pt x="18" y="196"/>
                      <a:pt x="17" y="190"/>
                      <a:pt x="15" y="183"/>
                    </a:cubicBezTo>
                    <a:cubicBezTo>
                      <a:pt x="0" y="106"/>
                      <a:pt x="50" y="31"/>
                      <a:pt x="127" y="16"/>
                    </a:cubicBezTo>
                    <a:cubicBezTo>
                      <a:pt x="203" y="0"/>
                      <a:pt x="278" y="50"/>
                      <a:pt x="294" y="127"/>
                    </a:cubicBezTo>
                    <a:cubicBezTo>
                      <a:pt x="309" y="204"/>
                      <a:pt x="259" y="279"/>
                      <a:pt x="183" y="294"/>
                    </a:cubicBezTo>
                    <a:cubicBezTo>
                      <a:pt x="136" y="304"/>
                      <a:pt x="90" y="289"/>
                      <a:pt x="57" y="259"/>
                    </a:cubicBezTo>
                  </a:path>
                </a:pathLst>
              </a:custGeom>
              <a:noFill/>
              <a:ln w="57150" cap="rnd">
                <a:solidFill>
                  <a:schemeClr val="accent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" name="Line 19">
                <a:extLst>
                  <a:ext uri="{FF2B5EF4-FFF2-40B4-BE49-F238E27FC236}">
                    <a16:creationId xmlns:a16="http://schemas.microsoft.com/office/drawing/2014/main" xmlns="" id="{58D72F40-BD93-4F15-8D0D-6CD61641C5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707211" y="3347637"/>
                <a:ext cx="183961" cy="158992"/>
              </a:xfrm>
              <a:prstGeom prst="line">
                <a:avLst/>
              </a:prstGeom>
              <a:noFill/>
              <a:ln w="57150" cap="rnd">
                <a:solidFill>
                  <a:schemeClr val="accent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" name="Line 20">
                <a:extLst>
                  <a:ext uri="{FF2B5EF4-FFF2-40B4-BE49-F238E27FC236}">
                    <a16:creationId xmlns:a16="http://schemas.microsoft.com/office/drawing/2014/main" xmlns="" id="{F51D707B-93AF-449B-A4FA-2BA44C2536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60098" y="4304381"/>
                <a:ext cx="0" cy="75313"/>
              </a:xfrm>
              <a:prstGeom prst="line">
                <a:avLst/>
              </a:prstGeom>
              <a:noFill/>
              <a:ln w="57150" cap="rnd">
                <a:solidFill>
                  <a:schemeClr val="accent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" name="Line 21">
                <a:extLst>
                  <a:ext uri="{FF2B5EF4-FFF2-40B4-BE49-F238E27FC236}">
                    <a16:creationId xmlns:a16="http://schemas.microsoft.com/office/drawing/2014/main" xmlns="" id="{4521DAA9-3E3F-4D01-9BA4-00D1867C09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46806" y="3885979"/>
                <a:ext cx="323992" cy="195254"/>
              </a:xfrm>
              <a:prstGeom prst="line">
                <a:avLst/>
              </a:prstGeom>
              <a:noFill/>
              <a:ln w="57150" cap="rnd">
                <a:solidFill>
                  <a:schemeClr val="accent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" name="Line 22">
                <a:extLst>
                  <a:ext uri="{FF2B5EF4-FFF2-40B4-BE49-F238E27FC236}">
                    <a16:creationId xmlns:a16="http://schemas.microsoft.com/office/drawing/2014/main" xmlns="" id="{7847EA90-D93E-4088-9A52-5E2B8B14F7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28456" y="3726988"/>
                <a:ext cx="79626" cy="0"/>
              </a:xfrm>
              <a:prstGeom prst="line">
                <a:avLst/>
              </a:prstGeom>
              <a:noFill/>
              <a:ln w="57150" cap="rnd">
                <a:solidFill>
                  <a:schemeClr val="accent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" name="Line 23">
                <a:extLst>
                  <a:ext uri="{FF2B5EF4-FFF2-40B4-BE49-F238E27FC236}">
                    <a16:creationId xmlns:a16="http://schemas.microsoft.com/office/drawing/2014/main" xmlns="" id="{7A22D5C2-B23E-4D98-8854-D80A6DC320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809368" y="3726988"/>
                <a:ext cx="74135" cy="0"/>
              </a:xfrm>
              <a:prstGeom prst="line">
                <a:avLst/>
              </a:prstGeom>
              <a:noFill/>
              <a:ln w="57150" cap="rnd">
                <a:solidFill>
                  <a:schemeClr val="accent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9" name="Line 24">
                <a:extLst>
                  <a:ext uri="{FF2B5EF4-FFF2-40B4-BE49-F238E27FC236}">
                    <a16:creationId xmlns:a16="http://schemas.microsoft.com/office/drawing/2014/main" xmlns="" id="{571EFCE8-7D99-4130-9153-1AD2FF57A6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60098" y="3071491"/>
                <a:ext cx="0" cy="78102"/>
              </a:xfrm>
              <a:prstGeom prst="line">
                <a:avLst/>
              </a:prstGeom>
              <a:noFill/>
              <a:ln w="57150" cap="rnd">
                <a:solidFill>
                  <a:schemeClr val="accent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0" name="Freeform 25">
                <a:extLst>
                  <a:ext uri="{FF2B5EF4-FFF2-40B4-BE49-F238E27FC236}">
                    <a16:creationId xmlns:a16="http://schemas.microsoft.com/office/drawing/2014/main" xmlns="" id="{6181A1EB-A074-44C7-8C70-98E358741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4486" y="4164914"/>
                <a:ext cx="192199" cy="198044"/>
              </a:xfrm>
              <a:custGeom>
                <a:avLst/>
                <a:gdLst>
                  <a:gd name="T0" fmla="*/ 5 w 39"/>
                  <a:gd name="T1" fmla="*/ 40 h 40"/>
                  <a:gd name="T2" fmla="*/ 1 w 39"/>
                  <a:gd name="T3" fmla="*/ 5 h 40"/>
                  <a:gd name="T4" fmla="*/ 6 w 39"/>
                  <a:gd name="T5" fmla="*/ 0 h 40"/>
                  <a:gd name="T6" fmla="*/ 39 w 39"/>
                  <a:gd name="T7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40">
                    <a:moveTo>
                      <a:pt x="5" y="40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39" y="2"/>
                      <a:pt x="39" y="2"/>
                      <a:pt x="39" y="2"/>
                    </a:cubicBezTo>
                  </a:path>
                </a:pathLst>
              </a:custGeom>
              <a:solidFill>
                <a:srgbClr val="FFFFFF"/>
              </a:solidFill>
              <a:ln w="57150" cap="rnd">
                <a:solidFill>
                  <a:schemeClr val="accent5"/>
                </a:solidFill>
                <a:prstDash val="solid"/>
                <a:round/>
                <a:headEnd/>
                <a:tailEnd/>
              </a:ln>
              <a:extLst/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B866F90E-51A0-43E6-A53A-E0E3222B6B11}"/>
                </a:ext>
              </a:extLst>
            </p:cNvPr>
            <p:cNvGrpSpPr/>
            <p:nvPr/>
          </p:nvGrpSpPr>
          <p:grpSpPr>
            <a:xfrm>
              <a:off x="13033941" y="4978439"/>
              <a:ext cx="847385" cy="729043"/>
              <a:chOff x="9418907" y="2096006"/>
              <a:chExt cx="852488" cy="801688"/>
            </a:xfrm>
            <a:noFill/>
          </p:grpSpPr>
          <p:sp>
            <p:nvSpPr>
              <p:cNvPr id="72" name="Freeform 132">
                <a:extLst>
                  <a:ext uri="{FF2B5EF4-FFF2-40B4-BE49-F238E27FC236}">
                    <a16:creationId xmlns:a16="http://schemas.microsoft.com/office/drawing/2014/main" xmlns="" id="{71D6CC63-AA30-474E-9747-B709E5509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1782" y="2713544"/>
                <a:ext cx="428625" cy="184150"/>
              </a:xfrm>
              <a:custGeom>
                <a:avLst/>
                <a:gdLst>
                  <a:gd name="T0" fmla="*/ 114 w 114"/>
                  <a:gd name="T1" fmla="*/ 10 h 49"/>
                  <a:gd name="T2" fmla="*/ 102 w 114"/>
                  <a:gd name="T3" fmla="*/ 26 h 49"/>
                  <a:gd name="T4" fmla="*/ 102 w 114"/>
                  <a:gd name="T5" fmla="*/ 26 h 49"/>
                  <a:gd name="T6" fmla="*/ 60 w 114"/>
                  <a:gd name="T7" fmla="*/ 49 h 49"/>
                  <a:gd name="T8" fmla="*/ 17 w 114"/>
                  <a:gd name="T9" fmla="*/ 26 h 49"/>
                  <a:gd name="T10" fmla="*/ 17 w 114"/>
                  <a:gd name="T11" fmla="*/ 26 h 49"/>
                  <a:gd name="T12" fmla="*/ 0 w 114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49">
                    <a:moveTo>
                      <a:pt x="114" y="10"/>
                    </a:moveTo>
                    <a:cubicBezTo>
                      <a:pt x="111" y="15"/>
                      <a:pt x="107" y="21"/>
                      <a:pt x="102" y="26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90" y="39"/>
                      <a:pt x="74" y="49"/>
                      <a:pt x="60" y="49"/>
                    </a:cubicBezTo>
                    <a:cubicBezTo>
                      <a:pt x="45" y="49"/>
                      <a:pt x="30" y="39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8" y="16"/>
                      <a:pt x="3" y="10"/>
                      <a:pt x="0" y="0"/>
                    </a:cubicBezTo>
                  </a:path>
                </a:pathLst>
              </a:custGeom>
              <a:grpFill/>
              <a:ln w="38100" cap="rnd">
                <a:solidFill>
                  <a:schemeClr val="accent5"/>
                </a:solidFill>
                <a:prstDash val="solid"/>
                <a:round/>
                <a:headEnd/>
                <a:tailEnd/>
              </a:ln>
              <a:extLst/>
            </p:spPr>
            <p:txBody>
              <a:bodyPr lIns="68518" tIns="34259" rIns="68518" bIns="34259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133">
                <a:extLst>
                  <a:ext uri="{FF2B5EF4-FFF2-40B4-BE49-F238E27FC236}">
                    <a16:creationId xmlns:a16="http://schemas.microsoft.com/office/drawing/2014/main" xmlns="" id="{73EA55F0-FB7D-41E8-A578-705AF93FF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8907" y="2096006"/>
                <a:ext cx="508000" cy="669925"/>
              </a:xfrm>
              <a:custGeom>
                <a:avLst/>
                <a:gdLst>
                  <a:gd name="T0" fmla="*/ 33 w 135"/>
                  <a:gd name="T1" fmla="*/ 178 h 178"/>
                  <a:gd name="T2" fmla="*/ 1 w 135"/>
                  <a:gd name="T3" fmla="*/ 110 h 178"/>
                  <a:gd name="T4" fmla="*/ 103 w 135"/>
                  <a:gd name="T5" fmla="*/ 8 h 178"/>
                  <a:gd name="T6" fmla="*/ 118 w 135"/>
                  <a:gd name="T7" fmla="*/ 67 h 178"/>
                  <a:gd name="T8" fmla="*/ 33 w 135"/>
                  <a:gd name="T9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178">
                    <a:moveTo>
                      <a:pt x="33" y="178"/>
                    </a:moveTo>
                    <a:cubicBezTo>
                      <a:pt x="33" y="178"/>
                      <a:pt x="1" y="166"/>
                      <a:pt x="1" y="110"/>
                    </a:cubicBezTo>
                    <a:cubicBezTo>
                      <a:pt x="0" y="30"/>
                      <a:pt x="76" y="0"/>
                      <a:pt x="103" y="8"/>
                    </a:cubicBezTo>
                    <a:cubicBezTo>
                      <a:pt x="135" y="17"/>
                      <a:pt x="118" y="67"/>
                      <a:pt x="118" y="67"/>
                    </a:cubicBezTo>
                    <a:cubicBezTo>
                      <a:pt x="118" y="67"/>
                      <a:pt x="24" y="114"/>
                      <a:pt x="33" y="178"/>
                    </a:cubicBezTo>
                    <a:close/>
                  </a:path>
                </a:pathLst>
              </a:custGeom>
              <a:grpFill/>
              <a:ln w="38100" cap="rnd">
                <a:solidFill>
                  <a:schemeClr val="accent5"/>
                </a:solidFill>
                <a:prstDash val="solid"/>
                <a:round/>
                <a:headEnd/>
                <a:tailEnd/>
              </a:ln>
              <a:extLst/>
            </p:spPr>
            <p:txBody>
              <a:bodyPr lIns="68518" tIns="34259" rIns="68518" bIns="34259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4" name="Freeform 134">
                <a:extLst>
                  <a:ext uri="{FF2B5EF4-FFF2-40B4-BE49-F238E27FC236}">
                    <a16:creationId xmlns:a16="http://schemas.microsoft.com/office/drawing/2014/main" xmlns="" id="{2BCAEFBA-60C2-4FF6-A999-7E3BF7FBB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69757" y="2126169"/>
                <a:ext cx="401638" cy="601663"/>
              </a:xfrm>
              <a:custGeom>
                <a:avLst/>
                <a:gdLst>
                  <a:gd name="T0" fmla="*/ 0 w 107"/>
                  <a:gd name="T1" fmla="*/ 0 h 160"/>
                  <a:gd name="T2" fmla="*/ 42 w 107"/>
                  <a:gd name="T3" fmla="*/ 160 h 160"/>
                  <a:gd name="T4" fmla="*/ 27 w 107"/>
                  <a:gd name="T5" fmla="*/ 75 h 160"/>
                  <a:gd name="T6" fmla="*/ 9 w 107"/>
                  <a:gd name="T7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160">
                    <a:moveTo>
                      <a:pt x="0" y="0"/>
                    </a:moveTo>
                    <a:cubicBezTo>
                      <a:pt x="0" y="0"/>
                      <a:pt x="107" y="45"/>
                      <a:pt x="42" y="160"/>
                    </a:cubicBezTo>
                    <a:cubicBezTo>
                      <a:pt x="42" y="160"/>
                      <a:pt x="56" y="115"/>
                      <a:pt x="27" y="75"/>
                    </a:cubicBezTo>
                    <a:cubicBezTo>
                      <a:pt x="19" y="63"/>
                      <a:pt x="9" y="54"/>
                      <a:pt x="9" y="54"/>
                    </a:cubicBezTo>
                  </a:path>
                </a:pathLst>
              </a:custGeom>
              <a:grpFill/>
              <a:ln w="38100" cap="rnd">
                <a:solidFill>
                  <a:schemeClr val="accent5"/>
                </a:solidFill>
                <a:prstDash val="solid"/>
                <a:round/>
                <a:headEnd/>
                <a:tailEnd/>
              </a:ln>
              <a:extLst/>
            </p:spPr>
            <p:txBody>
              <a:bodyPr lIns="68518" tIns="34259" rIns="68518" bIns="34259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5" name="Freeform 137">
                <a:extLst>
                  <a:ext uri="{FF2B5EF4-FFF2-40B4-BE49-F238E27FC236}">
                    <a16:creationId xmlns:a16="http://schemas.microsoft.com/office/drawing/2014/main" xmlns="" id="{9AF94761-50CD-4B6E-8516-CBAFE6069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76095" y="2815144"/>
                <a:ext cx="41275" cy="3175"/>
              </a:xfrm>
              <a:custGeom>
                <a:avLst/>
                <a:gdLst>
                  <a:gd name="T0" fmla="*/ 11 w 11"/>
                  <a:gd name="T1" fmla="*/ 0 h 1"/>
                  <a:gd name="T2" fmla="*/ 7 w 11"/>
                  <a:gd name="T3" fmla="*/ 1 h 1"/>
                  <a:gd name="T4" fmla="*/ 0 w 1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0"/>
                    </a:moveTo>
                    <a:cubicBezTo>
                      <a:pt x="10" y="1"/>
                      <a:pt x="8" y="1"/>
                      <a:pt x="7" y="1"/>
                    </a:cubicBezTo>
                    <a:cubicBezTo>
                      <a:pt x="5" y="1"/>
                      <a:pt x="2" y="1"/>
                      <a:pt x="0" y="0"/>
                    </a:cubicBezTo>
                  </a:path>
                </a:pathLst>
              </a:custGeom>
              <a:grpFill/>
              <a:ln w="38100" cap="rnd">
                <a:solidFill>
                  <a:schemeClr val="accent5"/>
                </a:solidFill>
                <a:prstDash val="solid"/>
                <a:round/>
                <a:headEnd/>
                <a:tailEnd/>
              </a:ln>
              <a:extLst/>
            </p:spPr>
            <p:txBody>
              <a:bodyPr lIns="68518" tIns="34259" rIns="68518" bIns="34259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6" name="Freeform 138">
                <a:extLst>
                  <a:ext uri="{FF2B5EF4-FFF2-40B4-BE49-F238E27FC236}">
                    <a16:creationId xmlns:a16="http://schemas.microsoft.com/office/drawing/2014/main" xmlns="" id="{1B81EED0-8A95-47EE-8B7F-E48AEB2C7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79270" y="2694494"/>
                <a:ext cx="15875" cy="0"/>
              </a:xfrm>
              <a:custGeom>
                <a:avLst/>
                <a:gdLst>
                  <a:gd name="T0" fmla="*/ 4 w 4"/>
                  <a:gd name="T1" fmla="*/ 2 w 4"/>
                  <a:gd name="T2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grpFill/>
              <a:ln w="38100" cap="rnd">
                <a:solidFill>
                  <a:schemeClr val="accent5"/>
                </a:solidFill>
                <a:prstDash val="solid"/>
                <a:round/>
                <a:headEnd/>
                <a:tailEnd/>
              </a:ln>
              <a:extLst/>
            </p:spPr>
            <p:txBody>
              <a:bodyPr lIns="68518" tIns="34259" rIns="68518" bIns="34259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7" name="Freeform 140">
                <a:extLst>
                  <a:ext uri="{FF2B5EF4-FFF2-40B4-BE49-F238E27FC236}">
                    <a16:creationId xmlns:a16="http://schemas.microsoft.com/office/drawing/2014/main" xmlns="" id="{9814EFD1-8ECA-427E-9197-B50241955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45932" y="2780219"/>
                <a:ext cx="90488" cy="11113"/>
              </a:xfrm>
              <a:custGeom>
                <a:avLst/>
                <a:gdLst>
                  <a:gd name="T0" fmla="*/ 0 w 24"/>
                  <a:gd name="T1" fmla="*/ 0 h 3"/>
                  <a:gd name="T2" fmla="*/ 12 w 24"/>
                  <a:gd name="T3" fmla="*/ 0 h 3"/>
                  <a:gd name="T4" fmla="*/ 24 w 2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">
                    <a:moveTo>
                      <a:pt x="0" y="0"/>
                    </a:moveTo>
                    <a:cubicBezTo>
                      <a:pt x="6" y="3"/>
                      <a:pt x="9" y="0"/>
                      <a:pt x="12" y="0"/>
                    </a:cubicBezTo>
                    <a:cubicBezTo>
                      <a:pt x="15" y="0"/>
                      <a:pt x="18" y="3"/>
                      <a:pt x="24" y="0"/>
                    </a:cubicBezTo>
                  </a:path>
                </a:pathLst>
              </a:custGeom>
              <a:grpFill/>
              <a:ln w="38100" cap="rnd">
                <a:solidFill>
                  <a:schemeClr val="accent5"/>
                </a:solidFill>
                <a:prstDash val="solid"/>
                <a:round/>
                <a:headEnd/>
                <a:tailEnd/>
              </a:ln>
              <a:extLst/>
            </p:spPr>
            <p:txBody>
              <a:bodyPr lIns="68518" tIns="34259" rIns="68518" bIns="34259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8" name="Freeform 141">
                <a:extLst>
                  <a:ext uri="{FF2B5EF4-FFF2-40B4-BE49-F238E27FC236}">
                    <a16:creationId xmlns:a16="http://schemas.microsoft.com/office/drawing/2014/main" xmlns="" id="{3A0F7BDE-91CE-467E-98A2-F2E0B7D34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9882" y="2486531"/>
                <a:ext cx="434975" cy="150813"/>
              </a:xfrm>
              <a:custGeom>
                <a:avLst/>
                <a:gdLst>
                  <a:gd name="T0" fmla="*/ 0 w 116"/>
                  <a:gd name="T1" fmla="*/ 32 h 40"/>
                  <a:gd name="T2" fmla="*/ 20 w 116"/>
                  <a:gd name="T3" fmla="*/ 39 h 40"/>
                  <a:gd name="T4" fmla="*/ 43 w 116"/>
                  <a:gd name="T5" fmla="*/ 20 h 40"/>
                  <a:gd name="T6" fmla="*/ 48 w 116"/>
                  <a:gd name="T7" fmla="*/ 15 h 40"/>
                  <a:gd name="T8" fmla="*/ 53 w 116"/>
                  <a:gd name="T9" fmla="*/ 20 h 40"/>
                  <a:gd name="T10" fmla="*/ 77 w 116"/>
                  <a:gd name="T11" fmla="*/ 39 h 40"/>
                  <a:gd name="T12" fmla="*/ 110 w 116"/>
                  <a:gd name="T13" fmla="*/ 18 h 40"/>
                  <a:gd name="T14" fmla="*/ 112 w 116"/>
                  <a:gd name="T15" fmla="*/ 5 h 40"/>
                  <a:gd name="T16" fmla="*/ 86 w 116"/>
                  <a:gd name="T17" fmla="*/ 1 h 40"/>
                  <a:gd name="T18" fmla="*/ 60 w 116"/>
                  <a:gd name="T19" fmla="*/ 7 h 40"/>
                  <a:gd name="T20" fmla="*/ 48 w 116"/>
                  <a:gd name="T21" fmla="*/ 10 h 40"/>
                  <a:gd name="T22" fmla="*/ 37 w 116"/>
                  <a:gd name="T23" fmla="*/ 7 h 40"/>
                  <a:gd name="T24" fmla="*/ 24 w 116"/>
                  <a:gd name="T25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40">
                    <a:moveTo>
                      <a:pt x="0" y="32"/>
                    </a:moveTo>
                    <a:cubicBezTo>
                      <a:pt x="5" y="36"/>
                      <a:pt x="11" y="38"/>
                      <a:pt x="20" y="39"/>
                    </a:cubicBezTo>
                    <a:cubicBezTo>
                      <a:pt x="37" y="40"/>
                      <a:pt x="42" y="24"/>
                      <a:pt x="43" y="20"/>
                    </a:cubicBezTo>
                    <a:cubicBezTo>
                      <a:pt x="44" y="15"/>
                      <a:pt x="48" y="15"/>
                      <a:pt x="48" y="15"/>
                    </a:cubicBezTo>
                    <a:cubicBezTo>
                      <a:pt x="48" y="15"/>
                      <a:pt x="52" y="15"/>
                      <a:pt x="53" y="20"/>
                    </a:cubicBezTo>
                    <a:cubicBezTo>
                      <a:pt x="54" y="24"/>
                      <a:pt x="59" y="40"/>
                      <a:pt x="77" y="39"/>
                    </a:cubicBezTo>
                    <a:cubicBezTo>
                      <a:pt x="100" y="38"/>
                      <a:pt x="107" y="22"/>
                      <a:pt x="110" y="18"/>
                    </a:cubicBezTo>
                    <a:cubicBezTo>
                      <a:pt x="112" y="15"/>
                      <a:pt x="116" y="7"/>
                      <a:pt x="112" y="5"/>
                    </a:cubicBezTo>
                    <a:cubicBezTo>
                      <a:pt x="108" y="4"/>
                      <a:pt x="101" y="0"/>
                      <a:pt x="86" y="1"/>
                    </a:cubicBezTo>
                    <a:cubicBezTo>
                      <a:pt x="71" y="2"/>
                      <a:pt x="66" y="5"/>
                      <a:pt x="60" y="7"/>
                    </a:cubicBezTo>
                    <a:cubicBezTo>
                      <a:pt x="54" y="9"/>
                      <a:pt x="48" y="10"/>
                      <a:pt x="48" y="10"/>
                    </a:cubicBezTo>
                    <a:cubicBezTo>
                      <a:pt x="48" y="10"/>
                      <a:pt x="43" y="9"/>
                      <a:pt x="37" y="7"/>
                    </a:cubicBezTo>
                    <a:cubicBezTo>
                      <a:pt x="32" y="6"/>
                      <a:pt x="31" y="4"/>
                      <a:pt x="24" y="3"/>
                    </a:cubicBezTo>
                  </a:path>
                </a:pathLst>
              </a:custGeom>
              <a:grpFill/>
              <a:ln w="38100" cap="rnd">
                <a:solidFill>
                  <a:schemeClr val="accent5"/>
                </a:solidFill>
                <a:prstDash val="solid"/>
                <a:round/>
                <a:headEnd/>
                <a:tailEnd/>
              </a:ln>
              <a:extLst/>
            </p:spPr>
            <p:txBody>
              <a:bodyPr lIns="68518" tIns="34259" rIns="68518" bIns="34259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xmlns="" id="{C33765FE-B786-4FA1-A993-D5B7EC0D9F76}"/>
                </a:ext>
              </a:extLst>
            </p:cNvPr>
            <p:cNvSpPr txBox="1"/>
            <p:nvPr/>
          </p:nvSpPr>
          <p:spPr>
            <a:xfrm>
              <a:off x="11795372" y="6737320"/>
              <a:ext cx="3225107" cy="9245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Real-Time Personalization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84C6AC9-B30D-4321-BAF2-2C9AB91C886A}"/>
              </a:ext>
            </a:extLst>
          </p:cNvPr>
          <p:cNvGrpSpPr>
            <a:grpSpLocks/>
          </p:cNvGrpSpPr>
          <p:nvPr/>
        </p:nvGrpSpPr>
        <p:grpSpPr bwMode="auto">
          <a:xfrm>
            <a:off x="7419975" y="2079625"/>
            <a:ext cx="1611313" cy="1747838"/>
            <a:chOff x="14847348" y="4529940"/>
            <a:chExt cx="3225107" cy="3495611"/>
          </a:xfrm>
        </p:grpSpPr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xmlns="" id="{A2270237-8B23-4408-AB0F-A51F73127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3017" y="4529940"/>
              <a:ext cx="1461624" cy="1755743"/>
            </a:xfrm>
            <a:custGeom>
              <a:avLst/>
              <a:gdLst>
                <a:gd name="T0" fmla="*/ 74 w 352"/>
                <a:gd name="T1" fmla="*/ 425 h 425"/>
                <a:gd name="T2" fmla="*/ 74 w 352"/>
                <a:gd name="T3" fmla="*/ 332 h 425"/>
                <a:gd name="T4" fmla="*/ 48 w 352"/>
                <a:gd name="T5" fmla="*/ 273 h 425"/>
                <a:gd name="T6" fmla="*/ 0 w 352"/>
                <a:gd name="T7" fmla="*/ 140 h 425"/>
                <a:gd name="T8" fmla="*/ 159 w 352"/>
                <a:gd name="T9" fmla="*/ 0 h 425"/>
                <a:gd name="T10" fmla="*/ 169 w 352"/>
                <a:gd name="T11" fmla="*/ 1 h 425"/>
                <a:gd name="T12" fmla="*/ 304 w 352"/>
                <a:gd name="T13" fmla="*/ 115 h 425"/>
                <a:gd name="T14" fmla="*/ 337 w 352"/>
                <a:gd name="T15" fmla="*/ 189 h 425"/>
                <a:gd name="T16" fmla="*/ 348 w 352"/>
                <a:gd name="T17" fmla="*/ 222 h 425"/>
                <a:gd name="T18" fmla="*/ 336 w 352"/>
                <a:gd name="T19" fmla="*/ 228 h 425"/>
                <a:gd name="T20" fmla="*/ 332 w 352"/>
                <a:gd name="T21" fmla="*/ 228 h 425"/>
                <a:gd name="T22" fmla="*/ 332 w 352"/>
                <a:gd name="T23" fmla="*/ 228 h 425"/>
                <a:gd name="T24" fmla="*/ 326 w 352"/>
                <a:gd name="T25" fmla="*/ 236 h 425"/>
                <a:gd name="T26" fmla="*/ 326 w 352"/>
                <a:gd name="T27" fmla="*/ 236 h 425"/>
                <a:gd name="T28" fmla="*/ 330 w 352"/>
                <a:gd name="T29" fmla="*/ 280 h 425"/>
                <a:gd name="T30" fmla="*/ 330 w 352"/>
                <a:gd name="T31" fmla="*/ 280 h 425"/>
                <a:gd name="T32" fmla="*/ 330 w 352"/>
                <a:gd name="T33" fmla="*/ 283 h 425"/>
                <a:gd name="T34" fmla="*/ 330 w 352"/>
                <a:gd name="T35" fmla="*/ 287 h 425"/>
                <a:gd name="T36" fmla="*/ 330 w 352"/>
                <a:gd name="T37" fmla="*/ 287 h 425"/>
                <a:gd name="T38" fmla="*/ 330 w 352"/>
                <a:gd name="T39" fmla="*/ 303 h 425"/>
                <a:gd name="T40" fmla="*/ 304 w 352"/>
                <a:gd name="T41" fmla="*/ 330 h 425"/>
                <a:gd name="T42" fmla="*/ 303 w 352"/>
                <a:gd name="T43" fmla="*/ 330 h 425"/>
                <a:gd name="T44" fmla="*/ 249 w 352"/>
                <a:gd name="T45" fmla="*/ 339 h 425"/>
                <a:gd name="T46" fmla="*/ 247 w 352"/>
                <a:gd name="T47" fmla="*/ 341 h 425"/>
                <a:gd name="T48" fmla="*/ 236 w 352"/>
                <a:gd name="T49" fmla="*/ 413 h 425"/>
                <a:gd name="T50" fmla="*/ 236 w 352"/>
                <a:gd name="T51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2" h="425">
                  <a:moveTo>
                    <a:pt x="74" y="425"/>
                  </a:moveTo>
                  <a:cubicBezTo>
                    <a:pt x="74" y="332"/>
                    <a:pt x="74" y="332"/>
                    <a:pt x="74" y="332"/>
                  </a:cubicBezTo>
                  <a:cubicBezTo>
                    <a:pt x="74" y="310"/>
                    <a:pt x="63" y="294"/>
                    <a:pt x="48" y="273"/>
                  </a:cubicBezTo>
                  <a:cubicBezTo>
                    <a:pt x="26" y="244"/>
                    <a:pt x="0" y="208"/>
                    <a:pt x="0" y="140"/>
                  </a:cubicBezTo>
                  <a:cubicBezTo>
                    <a:pt x="0" y="72"/>
                    <a:pt x="42" y="0"/>
                    <a:pt x="159" y="0"/>
                  </a:cubicBezTo>
                  <a:cubicBezTo>
                    <a:pt x="161" y="0"/>
                    <a:pt x="165" y="0"/>
                    <a:pt x="169" y="1"/>
                  </a:cubicBezTo>
                  <a:cubicBezTo>
                    <a:pt x="252" y="3"/>
                    <a:pt x="303" y="64"/>
                    <a:pt x="304" y="115"/>
                  </a:cubicBezTo>
                  <a:cubicBezTo>
                    <a:pt x="305" y="137"/>
                    <a:pt x="325" y="169"/>
                    <a:pt x="337" y="189"/>
                  </a:cubicBezTo>
                  <a:cubicBezTo>
                    <a:pt x="348" y="208"/>
                    <a:pt x="352" y="215"/>
                    <a:pt x="348" y="222"/>
                  </a:cubicBezTo>
                  <a:cubicBezTo>
                    <a:pt x="346" y="226"/>
                    <a:pt x="341" y="228"/>
                    <a:pt x="336" y="228"/>
                  </a:cubicBezTo>
                  <a:cubicBezTo>
                    <a:pt x="335" y="228"/>
                    <a:pt x="333" y="228"/>
                    <a:pt x="332" y="228"/>
                  </a:cubicBezTo>
                  <a:cubicBezTo>
                    <a:pt x="332" y="228"/>
                    <a:pt x="332" y="228"/>
                    <a:pt x="332" y="228"/>
                  </a:cubicBezTo>
                  <a:cubicBezTo>
                    <a:pt x="328" y="228"/>
                    <a:pt x="326" y="232"/>
                    <a:pt x="326" y="236"/>
                  </a:cubicBezTo>
                  <a:cubicBezTo>
                    <a:pt x="326" y="236"/>
                    <a:pt x="326" y="236"/>
                    <a:pt x="326" y="236"/>
                  </a:cubicBezTo>
                  <a:cubicBezTo>
                    <a:pt x="330" y="280"/>
                    <a:pt x="330" y="280"/>
                    <a:pt x="330" y="280"/>
                  </a:cubicBezTo>
                  <a:cubicBezTo>
                    <a:pt x="330" y="280"/>
                    <a:pt x="330" y="280"/>
                    <a:pt x="330" y="280"/>
                  </a:cubicBezTo>
                  <a:cubicBezTo>
                    <a:pt x="330" y="283"/>
                    <a:pt x="330" y="283"/>
                    <a:pt x="330" y="283"/>
                  </a:cubicBezTo>
                  <a:cubicBezTo>
                    <a:pt x="330" y="287"/>
                    <a:pt x="330" y="287"/>
                    <a:pt x="330" y="287"/>
                  </a:cubicBezTo>
                  <a:cubicBezTo>
                    <a:pt x="330" y="287"/>
                    <a:pt x="330" y="287"/>
                    <a:pt x="330" y="287"/>
                  </a:cubicBezTo>
                  <a:cubicBezTo>
                    <a:pt x="330" y="287"/>
                    <a:pt x="330" y="294"/>
                    <a:pt x="330" y="303"/>
                  </a:cubicBezTo>
                  <a:cubicBezTo>
                    <a:pt x="331" y="317"/>
                    <a:pt x="319" y="330"/>
                    <a:pt x="304" y="330"/>
                  </a:cubicBezTo>
                  <a:cubicBezTo>
                    <a:pt x="303" y="330"/>
                    <a:pt x="303" y="330"/>
                    <a:pt x="303" y="330"/>
                  </a:cubicBezTo>
                  <a:cubicBezTo>
                    <a:pt x="269" y="330"/>
                    <a:pt x="252" y="334"/>
                    <a:pt x="249" y="339"/>
                  </a:cubicBezTo>
                  <a:cubicBezTo>
                    <a:pt x="247" y="341"/>
                    <a:pt x="247" y="341"/>
                    <a:pt x="247" y="341"/>
                  </a:cubicBezTo>
                  <a:cubicBezTo>
                    <a:pt x="240" y="354"/>
                    <a:pt x="236" y="380"/>
                    <a:pt x="236" y="413"/>
                  </a:cubicBezTo>
                  <a:cubicBezTo>
                    <a:pt x="236" y="425"/>
                    <a:pt x="236" y="425"/>
                    <a:pt x="236" y="425"/>
                  </a:cubicBezTo>
                </a:path>
              </a:pathLst>
            </a:custGeom>
            <a:noFill/>
            <a:ln w="57150" cap="rnd">
              <a:solidFill>
                <a:srgbClr val="D8A60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629" tIns="22814" rIns="45629" bIns="22814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99" b="0" i="0" u="none" strike="noStrike" kern="1200" cap="none" spc="0" normalizeH="0" baseline="0" noProof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01388" name="Group 139">
              <a:extLst>
                <a:ext uri="{FF2B5EF4-FFF2-40B4-BE49-F238E27FC236}">
                  <a16:creationId xmlns:a16="http://schemas.microsoft.com/office/drawing/2014/main" xmlns="" id="{F1A71AEA-AFC5-4193-A80D-94734A9A44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33728" y="4695602"/>
              <a:ext cx="822215" cy="822215"/>
              <a:chOff x="8845551" y="1490928"/>
              <a:chExt cx="519113" cy="447675"/>
            </a:xfrm>
          </p:grpSpPr>
          <p:sp>
            <p:nvSpPr>
              <p:cNvPr id="141" name="Oval 168">
                <a:extLst>
                  <a:ext uri="{FF2B5EF4-FFF2-40B4-BE49-F238E27FC236}">
                    <a16:creationId xmlns:a16="http://schemas.microsoft.com/office/drawing/2014/main" xmlns="" id="{FF73110D-94B9-4880-B997-C4073565B4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5744" y="1630643"/>
                <a:ext cx="90276" cy="88162"/>
              </a:xfrm>
              <a:prstGeom prst="ellipse">
                <a:avLst/>
              </a:prstGeom>
              <a:noFill/>
              <a:ln w="38100" cap="rnd">
                <a:solidFill>
                  <a:srgbClr val="D8A60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2" name="Line 169">
                <a:extLst>
                  <a:ext uri="{FF2B5EF4-FFF2-40B4-BE49-F238E27FC236}">
                    <a16:creationId xmlns:a16="http://schemas.microsoft.com/office/drawing/2014/main" xmlns="" id="{F1757783-E2FC-4B5B-9A95-87B793C581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36020" y="1580511"/>
                <a:ext cx="50152" cy="44946"/>
              </a:xfrm>
              <a:prstGeom prst="line">
                <a:avLst/>
              </a:prstGeom>
              <a:noFill/>
              <a:ln w="38100" cap="rnd">
                <a:solidFill>
                  <a:srgbClr val="D8A60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3" name="Line 170">
                <a:extLst>
                  <a:ext uri="{FF2B5EF4-FFF2-40B4-BE49-F238E27FC236}">
                    <a16:creationId xmlns:a16="http://schemas.microsoft.com/office/drawing/2014/main" xmlns="" id="{F83E5DCC-5E2A-41B9-923A-26B8479F41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2465" y="1577054"/>
                <a:ext cx="46141" cy="39760"/>
              </a:xfrm>
              <a:prstGeom prst="line">
                <a:avLst/>
              </a:prstGeom>
              <a:noFill/>
              <a:ln w="38100" cap="rnd">
                <a:solidFill>
                  <a:srgbClr val="D8A60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Line 171">
                <a:extLst>
                  <a:ext uri="{FF2B5EF4-FFF2-40B4-BE49-F238E27FC236}">
                    <a16:creationId xmlns:a16="http://schemas.microsoft.com/office/drawing/2014/main" xmlns="" id="{16475B30-0D4B-4E58-8568-26B41FCE8E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36936" y="1621999"/>
                <a:ext cx="26079" cy="12101"/>
              </a:xfrm>
              <a:prstGeom prst="line">
                <a:avLst/>
              </a:prstGeom>
              <a:noFill/>
              <a:ln w="38100" cap="rnd">
                <a:solidFill>
                  <a:srgbClr val="D8A60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5" name="Oval 172">
                <a:extLst>
                  <a:ext uri="{FF2B5EF4-FFF2-40B4-BE49-F238E27FC236}">
                    <a16:creationId xmlns:a16="http://schemas.microsoft.com/office/drawing/2014/main" xmlns="" id="{58355F31-418C-4239-B874-C9128CA511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8179" y="1490620"/>
                <a:ext cx="90274" cy="89891"/>
              </a:xfrm>
              <a:prstGeom prst="ellipse">
                <a:avLst/>
              </a:prstGeom>
              <a:noFill/>
              <a:ln w="38100" cap="rnd">
                <a:solidFill>
                  <a:srgbClr val="D8A60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6" name="Oval 173">
                <a:extLst>
                  <a:ext uri="{FF2B5EF4-FFF2-40B4-BE49-F238E27FC236}">
                    <a16:creationId xmlns:a16="http://schemas.microsoft.com/office/drawing/2014/main" xmlns="" id="{81253D4C-B481-4520-8516-F02389931C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32619" y="1606442"/>
                <a:ext cx="90274" cy="89891"/>
              </a:xfrm>
              <a:prstGeom prst="ellipse">
                <a:avLst/>
              </a:prstGeom>
              <a:noFill/>
              <a:ln w="38100" cap="rnd">
                <a:solidFill>
                  <a:srgbClr val="D8A60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7" name="Oval 174">
                <a:extLst>
                  <a:ext uri="{FF2B5EF4-FFF2-40B4-BE49-F238E27FC236}">
                    <a16:creationId xmlns:a16="http://schemas.microsoft.com/office/drawing/2014/main" xmlns="" id="{00E3E537-E88B-42FF-A815-728CBE7985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75052" y="1551124"/>
                <a:ext cx="90276" cy="89891"/>
              </a:xfrm>
              <a:prstGeom prst="ellipse">
                <a:avLst/>
              </a:prstGeom>
              <a:noFill/>
              <a:ln w="38100" cap="rnd">
                <a:solidFill>
                  <a:srgbClr val="D8A60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8" name="Freeform 175">
                <a:extLst>
                  <a:ext uri="{FF2B5EF4-FFF2-40B4-BE49-F238E27FC236}">
                    <a16:creationId xmlns:a16="http://schemas.microsoft.com/office/drawing/2014/main" xmlns="" id="{9E38B92E-DF97-4680-9C45-675B32B33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5744" y="1779309"/>
                <a:ext cx="90276" cy="159038"/>
              </a:xfrm>
              <a:custGeom>
                <a:avLst/>
                <a:gdLst>
                  <a:gd name="T0" fmla="*/ 0 w 24"/>
                  <a:gd name="T1" fmla="*/ 42 h 42"/>
                  <a:gd name="T2" fmla="*/ 0 w 24"/>
                  <a:gd name="T3" fmla="*/ 6 h 42"/>
                  <a:gd name="T4" fmla="*/ 6 w 24"/>
                  <a:gd name="T5" fmla="*/ 0 h 42"/>
                  <a:gd name="T6" fmla="*/ 18 w 24"/>
                  <a:gd name="T7" fmla="*/ 0 h 42"/>
                  <a:gd name="T8" fmla="*/ 24 w 24"/>
                  <a:gd name="T9" fmla="*/ 6 h 42"/>
                  <a:gd name="T10" fmla="*/ 24 w 24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42">
                    <a:moveTo>
                      <a:pt x="0" y="42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0"/>
                      <a:pt x="24" y="2"/>
                      <a:pt x="24" y="6"/>
                    </a:cubicBezTo>
                    <a:cubicBezTo>
                      <a:pt x="24" y="42"/>
                      <a:pt x="24" y="42"/>
                      <a:pt x="24" y="42"/>
                    </a:cubicBezTo>
                  </a:path>
                </a:pathLst>
              </a:custGeom>
              <a:noFill/>
              <a:ln w="38100" cap="rnd">
                <a:solidFill>
                  <a:srgbClr val="D8A60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9" name="Freeform 176">
                <a:extLst>
                  <a:ext uri="{FF2B5EF4-FFF2-40B4-BE49-F238E27FC236}">
                    <a16:creationId xmlns:a16="http://schemas.microsoft.com/office/drawing/2014/main" xmlns="" id="{DD5FA1F3-9D5D-4ABB-AD43-AF09F8DD4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2619" y="1734363"/>
                <a:ext cx="90274" cy="203984"/>
              </a:xfrm>
              <a:custGeom>
                <a:avLst/>
                <a:gdLst>
                  <a:gd name="T0" fmla="*/ 0 w 24"/>
                  <a:gd name="T1" fmla="*/ 54 h 54"/>
                  <a:gd name="T2" fmla="*/ 0 w 24"/>
                  <a:gd name="T3" fmla="*/ 6 h 54"/>
                  <a:gd name="T4" fmla="*/ 6 w 24"/>
                  <a:gd name="T5" fmla="*/ 0 h 54"/>
                  <a:gd name="T6" fmla="*/ 18 w 24"/>
                  <a:gd name="T7" fmla="*/ 0 h 54"/>
                  <a:gd name="T8" fmla="*/ 24 w 24"/>
                  <a:gd name="T9" fmla="*/ 6 h 54"/>
                  <a:gd name="T10" fmla="*/ 24 w 24"/>
                  <a:gd name="T1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54">
                    <a:moveTo>
                      <a:pt x="0" y="54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0"/>
                      <a:pt x="24" y="2"/>
                      <a:pt x="24" y="6"/>
                    </a:cubicBezTo>
                    <a:cubicBezTo>
                      <a:pt x="24" y="54"/>
                      <a:pt x="24" y="54"/>
                      <a:pt x="24" y="54"/>
                    </a:cubicBezTo>
                  </a:path>
                </a:pathLst>
              </a:custGeom>
              <a:noFill/>
              <a:ln w="38100" cap="rnd">
                <a:solidFill>
                  <a:srgbClr val="D8A60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0" name="Freeform 177">
                <a:extLst>
                  <a:ext uri="{FF2B5EF4-FFF2-40B4-BE49-F238E27FC236}">
                    <a16:creationId xmlns:a16="http://schemas.microsoft.com/office/drawing/2014/main" xmlns="" id="{5E3DDA1D-0E35-4BB2-A474-8346CB2A0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5052" y="1734363"/>
                <a:ext cx="90276" cy="203984"/>
              </a:xfrm>
              <a:custGeom>
                <a:avLst/>
                <a:gdLst>
                  <a:gd name="T0" fmla="*/ 0 w 24"/>
                  <a:gd name="T1" fmla="*/ 54 h 54"/>
                  <a:gd name="T2" fmla="*/ 0 w 24"/>
                  <a:gd name="T3" fmla="*/ 6 h 54"/>
                  <a:gd name="T4" fmla="*/ 6 w 24"/>
                  <a:gd name="T5" fmla="*/ 0 h 54"/>
                  <a:gd name="T6" fmla="*/ 18 w 24"/>
                  <a:gd name="T7" fmla="*/ 0 h 54"/>
                  <a:gd name="T8" fmla="*/ 24 w 24"/>
                  <a:gd name="T9" fmla="*/ 6 h 54"/>
                  <a:gd name="T10" fmla="*/ 24 w 24"/>
                  <a:gd name="T1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54">
                    <a:moveTo>
                      <a:pt x="0" y="54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0"/>
                      <a:pt x="24" y="2"/>
                      <a:pt x="24" y="6"/>
                    </a:cubicBezTo>
                    <a:cubicBezTo>
                      <a:pt x="24" y="54"/>
                      <a:pt x="24" y="54"/>
                      <a:pt x="24" y="54"/>
                    </a:cubicBezTo>
                  </a:path>
                </a:pathLst>
              </a:custGeom>
              <a:noFill/>
              <a:ln w="38100" cap="rnd">
                <a:solidFill>
                  <a:srgbClr val="D8A60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1" name="Freeform 178">
                <a:extLst>
                  <a:ext uri="{FF2B5EF4-FFF2-40B4-BE49-F238E27FC236}">
                    <a16:creationId xmlns:a16="http://schemas.microsoft.com/office/drawing/2014/main" xmlns="" id="{1A80C9D6-A0C6-4DDD-A3EA-AABBC61B9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8179" y="1663487"/>
                <a:ext cx="90274" cy="274860"/>
              </a:xfrm>
              <a:custGeom>
                <a:avLst/>
                <a:gdLst>
                  <a:gd name="T0" fmla="*/ 0 w 24"/>
                  <a:gd name="T1" fmla="*/ 73 h 73"/>
                  <a:gd name="T2" fmla="*/ 0 w 24"/>
                  <a:gd name="T3" fmla="*/ 6 h 73"/>
                  <a:gd name="T4" fmla="*/ 6 w 24"/>
                  <a:gd name="T5" fmla="*/ 0 h 73"/>
                  <a:gd name="T6" fmla="*/ 18 w 24"/>
                  <a:gd name="T7" fmla="*/ 0 h 73"/>
                  <a:gd name="T8" fmla="*/ 24 w 24"/>
                  <a:gd name="T9" fmla="*/ 6 h 73"/>
                  <a:gd name="T10" fmla="*/ 24 w 24"/>
                  <a:gd name="T11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73">
                    <a:moveTo>
                      <a:pt x="0" y="73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0"/>
                      <a:pt x="24" y="3"/>
                      <a:pt x="24" y="6"/>
                    </a:cubicBezTo>
                    <a:cubicBezTo>
                      <a:pt x="24" y="73"/>
                      <a:pt x="24" y="73"/>
                      <a:pt x="24" y="73"/>
                    </a:cubicBezTo>
                  </a:path>
                </a:pathLst>
              </a:custGeom>
              <a:noFill/>
              <a:ln w="38100" cap="rnd">
                <a:solidFill>
                  <a:srgbClr val="D8A60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629" tIns="22814" rIns="45629" bIns="228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99" b="0" i="0" u="none" strike="noStrike" kern="1200" cap="none" spc="0" normalizeH="0" baseline="0" noProof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xmlns="" id="{7AA92A94-7163-49B9-820C-E73FD92A047F}"/>
                </a:ext>
              </a:extLst>
            </p:cNvPr>
            <p:cNvSpPr txBox="1"/>
            <p:nvPr/>
          </p:nvSpPr>
          <p:spPr>
            <a:xfrm>
              <a:off x="14847348" y="6733349"/>
              <a:ext cx="3225107" cy="12922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Managed Analytics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Customer Success Team</a:t>
              </a:r>
            </a:p>
          </p:txBody>
        </p:sp>
      </p:grpSp>
      <p:pic>
        <p:nvPicPr>
          <p:cNvPr id="101384" name="Picture 2">
            <a:extLst>
              <a:ext uri="{FF2B5EF4-FFF2-40B4-BE49-F238E27FC236}">
                <a16:creationId xmlns:a16="http://schemas.microsoft.com/office/drawing/2014/main" xmlns="" id="{E7A2FB86-B159-4299-B6EA-C3540ED378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0177" y="884427"/>
            <a:ext cx="5614987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5" name="Rectangle 118">
            <a:extLst>
              <a:ext uri="{FF2B5EF4-FFF2-40B4-BE49-F238E27FC236}">
                <a16:creationId xmlns:a16="http://schemas.microsoft.com/office/drawing/2014/main" xmlns="" id="{F4DE3184-7D3A-435F-ADB7-079EE0840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3952875"/>
            <a:ext cx="8740775" cy="4127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18" tIns="34259" rIns="68518" bIns="34259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NICE.com/CXA</a:t>
            </a:r>
          </a:p>
        </p:txBody>
      </p:sp>
      <p:pic>
        <p:nvPicPr>
          <p:cNvPr id="101386" name="Picture 2">
            <a:extLst>
              <a:ext uri="{FF2B5EF4-FFF2-40B4-BE49-F238E27FC236}">
                <a16:creationId xmlns:a16="http://schemas.microsoft.com/office/drawing/2014/main" xmlns="" id="{654CA516-6AB6-4016-8BF0-062245717A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9921" y="157867"/>
            <a:ext cx="1191419" cy="119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73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7">
            <a:extLst>
              <a:ext uri="{FF2B5EF4-FFF2-40B4-BE49-F238E27FC236}">
                <a16:creationId xmlns:a16="http://schemas.microsoft.com/office/drawing/2014/main" xmlns="" id="{4863ECC8-8FDA-4F3D-9FC6-87953D32BD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1235075"/>
            <a:ext cx="24384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72A370-EAB3-40E0-87C2-D73FFE98D2F7}"/>
              </a:ext>
            </a:extLst>
          </p:cNvPr>
          <p:cNvSpPr txBox="1"/>
          <p:nvPr/>
        </p:nvSpPr>
        <p:spPr>
          <a:xfrm>
            <a:off x="0" y="3797300"/>
            <a:ext cx="9144000" cy="254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Customer Insights &amp; Empathy   |   CX Strategy &amp; Design   |   CX Enablement  </a:t>
            </a: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xmlns="" id="{D93E921A-F0D7-4F78-855E-4B16CE4A9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813" y="2239963"/>
            <a:ext cx="70643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6858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6858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6858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6858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ontserrat-Light"/>
                <a:cs typeface="Montserrat-Light"/>
                <a:sym typeface="Arial" panose="020B0604020202020204" pitchFamily="34" charset="0"/>
              </a:rPr>
              <a:t>North Highland takes an ecosystem approach to design and deploy meaningful interactions across channels – while building and embedding lasting CX capabilities. The result? Impactful experiences and organizations that are enabled to deliver real, sustainable results.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8183EE3-F712-4237-8F90-AF9052308456}"/>
              </a:ext>
            </a:extLst>
          </p:cNvPr>
          <p:cNvCxnSpPr/>
          <p:nvPr/>
        </p:nvCxnSpPr>
        <p:spPr>
          <a:xfrm>
            <a:off x="4062413" y="1966913"/>
            <a:ext cx="10191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30" name="Picture 6">
            <a:extLst>
              <a:ext uri="{FF2B5EF4-FFF2-40B4-BE49-F238E27FC236}">
                <a16:creationId xmlns:a16="http://schemas.microsoft.com/office/drawing/2014/main" xmlns="" id="{386D3D8B-6FFC-4C6A-BB60-14E53224E2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6975" y="457200"/>
            <a:ext cx="952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26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xmlns="" id="{FDA95C53-DB0C-4FAD-B5B9-DC85CEFAF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379"/>
            <a:ext cx="9042395" cy="857250"/>
          </a:xfrm>
        </p:spPr>
        <p:txBody>
          <a:bodyPr>
            <a:noAutofit/>
          </a:bodyPr>
          <a:lstStyle/>
          <a:p>
            <a:r>
              <a:rPr lang="en-US" sz="2800" dirty="0"/>
              <a:t>The Customer Experience </a:t>
            </a:r>
            <a:r>
              <a:rPr lang="en-US" sz="2800"/>
              <a:t>Professionals Association</a:t>
            </a:r>
            <a:endParaRPr lang="en-US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5760" y="1952229"/>
            <a:ext cx="8321040" cy="3402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80"/>
              </a:lnSpc>
              <a:spcBef>
                <a:spcPts val="0"/>
              </a:spcBef>
              <a:buFont typeface="Arial"/>
              <a:buNone/>
            </a:pPr>
            <a:endParaRPr lang="en-US" sz="1600" dirty="0"/>
          </a:p>
          <a:p>
            <a:pPr marL="0" indent="0">
              <a:lnSpc>
                <a:spcPts val="2680"/>
              </a:lnSpc>
              <a:spcBef>
                <a:spcPts val="0"/>
              </a:spcBef>
              <a:buFont typeface="Arial"/>
              <a:buNone/>
            </a:pPr>
            <a:r>
              <a:rPr lang="en-US" sz="1600" dirty="0"/>
              <a:t>We support the professional development of our members by:</a:t>
            </a:r>
          </a:p>
          <a:p>
            <a:pPr marL="863600" lvl="1" indent="-292100">
              <a:lnSpc>
                <a:spcPts val="2680"/>
              </a:lnSpc>
              <a:spcBef>
                <a:spcPts val="0"/>
              </a:spcBef>
              <a:buFont typeface="Arial"/>
              <a:buChar char="•"/>
            </a:pPr>
            <a:r>
              <a:rPr lang="en-US" sz="1600" dirty="0"/>
              <a:t>Sharing best practices, tools, resources and education	</a:t>
            </a:r>
          </a:p>
          <a:p>
            <a:pPr marL="863600" lvl="1" indent="-292100">
              <a:lnSpc>
                <a:spcPts val="2680"/>
              </a:lnSpc>
              <a:spcBef>
                <a:spcPts val="0"/>
              </a:spcBef>
              <a:buFont typeface="Arial"/>
              <a:buChar char="•"/>
            </a:pPr>
            <a:r>
              <a:rPr lang="en-US" sz="1600" dirty="0"/>
              <a:t>Enhancing networking and community</a:t>
            </a:r>
          </a:p>
          <a:p>
            <a:pPr marL="863600" lvl="1" indent="-292100">
              <a:lnSpc>
                <a:spcPts val="2680"/>
              </a:lnSpc>
              <a:spcBef>
                <a:spcPts val="0"/>
              </a:spcBef>
              <a:buFont typeface="Arial"/>
              <a:buChar char="•"/>
            </a:pPr>
            <a:r>
              <a:rPr lang="en-US" sz="1600" dirty="0"/>
              <a:t>Establishing standards and  </a:t>
            </a:r>
          </a:p>
          <a:p>
            <a:pPr marL="863600" lvl="1" indent="-292100">
              <a:lnSpc>
                <a:spcPts val="2680"/>
              </a:lnSpc>
              <a:spcBef>
                <a:spcPts val="0"/>
              </a:spcBef>
              <a:buFont typeface="Arial"/>
              <a:buChar char="•"/>
            </a:pPr>
            <a:r>
              <a:rPr lang="en-US" sz="1600" dirty="0"/>
              <a:t>Promoting our profession by creating a better understanding of the discipline of customer experience.</a:t>
            </a:r>
          </a:p>
          <a:p>
            <a:pPr>
              <a:lnSpc>
                <a:spcPts val="2680"/>
              </a:lnSpc>
              <a:spcBef>
                <a:spcPts val="0"/>
              </a:spcBef>
            </a:pPr>
            <a:endParaRPr lang="en-US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190500" y="987028"/>
            <a:ext cx="8724900" cy="121007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80"/>
              </a:lnSpc>
            </a:pPr>
            <a:r>
              <a:rPr lang="en-US" sz="1700" b="1" i="1" dirty="0">
                <a:solidFill>
                  <a:schemeClr val="bg1"/>
                </a:solidFill>
              </a:rPr>
              <a:t>Founded in 2011, the Customer Experience Professionals Association is the premier global, non-profit association dedicated to the enhancement and </a:t>
            </a:r>
            <a:r>
              <a:rPr lang="en-US" sz="1700" b="1" i="1">
                <a:solidFill>
                  <a:schemeClr val="bg1"/>
                </a:solidFill>
              </a:rPr>
              <a:t>cultivation of </a:t>
            </a:r>
            <a:r>
              <a:rPr lang="en-US" sz="1700" b="1" i="1" dirty="0">
                <a:solidFill>
                  <a:schemeClr val="bg1"/>
                </a:solidFill>
              </a:rPr>
              <a:t>the Customer Experience profession </a:t>
            </a:r>
          </a:p>
        </p:txBody>
      </p:sp>
    </p:spTree>
    <p:extLst>
      <p:ext uri="{BB962C8B-B14F-4D97-AF65-F5344CB8AC3E}">
        <p14:creationId xmlns:p14="http://schemas.microsoft.com/office/powerpoint/2010/main" val="199953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7063" y="256778"/>
            <a:ext cx="8686800" cy="857250"/>
          </a:xfrm>
        </p:spPr>
        <p:txBody>
          <a:bodyPr>
            <a:noAutofit/>
          </a:bodyPr>
          <a:lstStyle/>
          <a:p>
            <a:r>
              <a:rPr lang="en-US" sz="2800" dirty="0"/>
              <a:t>Our association represents many experience roles, skill levels and industries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26667" y="1290090"/>
            <a:ext cx="4879850" cy="3394472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endParaRPr lang="en-US" sz="2300" dirty="0"/>
          </a:p>
          <a:p>
            <a:pPr marL="300038" indent="-184150">
              <a:lnSpc>
                <a:spcPts val="2600"/>
              </a:lnSpc>
              <a:spcBef>
                <a:spcPts val="0"/>
              </a:spcBef>
              <a:tabLst>
                <a:tab pos="166688" algn="l"/>
              </a:tabLst>
            </a:pPr>
            <a:r>
              <a:rPr lang="en-US" sz="2200" dirty="0"/>
              <a:t>4,000+ strong in over 70 countries</a:t>
            </a:r>
          </a:p>
          <a:p>
            <a:pPr marL="300038" indent="-184150">
              <a:lnSpc>
                <a:spcPts val="2600"/>
              </a:lnSpc>
              <a:spcBef>
                <a:spcPts val="0"/>
              </a:spcBef>
              <a:tabLst>
                <a:tab pos="166688" algn="l"/>
              </a:tabLst>
            </a:pPr>
            <a:endParaRPr lang="en-US" sz="2200" dirty="0"/>
          </a:p>
          <a:p>
            <a:pPr marL="300038" indent="-184150">
              <a:lnSpc>
                <a:spcPts val="2600"/>
              </a:lnSpc>
              <a:spcBef>
                <a:spcPts val="0"/>
              </a:spcBef>
              <a:tabLst>
                <a:tab pos="166688" algn="l"/>
              </a:tabLst>
            </a:pPr>
            <a:r>
              <a:rPr lang="en-US" sz="2200" dirty="0"/>
              <a:t>500+ Certified Customer Experience Professionals</a:t>
            </a:r>
          </a:p>
          <a:p>
            <a:pPr marL="300038" indent="-184150">
              <a:lnSpc>
                <a:spcPts val="2600"/>
              </a:lnSpc>
              <a:spcBef>
                <a:spcPts val="0"/>
              </a:spcBef>
              <a:tabLst>
                <a:tab pos="166688" algn="l"/>
              </a:tabLst>
            </a:pPr>
            <a:endParaRPr lang="en-US" sz="2200" dirty="0"/>
          </a:p>
          <a:p>
            <a:pPr marL="300038" indent="-184150">
              <a:lnSpc>
                <a:spcPts val="2600"/>
              </a:lnSpc>
              <a:spcBef>
                <a:spcPts val="0"/>
              </a:spcBef>
              <a:tabLst>
                <a:tab pos="166688" algn="l"/>
              </a:tabLst>
            </a:pPr>
            <a:r>
              <a:rPr lang="en-US" sz="2200" dirty="0"/>
              <a:t>60% of members are CX Managers/Directors or above</a:t>
            </a:r>
          </a:p>
          <a:p>
            <a:pPr>
              <a:lnSpc>
                <a:spcPts val="2600"/>
              </a:lnSpc>
              <a:spcBef>
                <a:spcPts val="0"/>
              </a:spcBef>
            </a:pPr>
            <a:endParaRPr lang="en-US" sz="2300" dirty="0"/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endParaRPr lang="en-US" sz="2300" dirty="0"/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endParaRPr lang="en-US" sz="2300" dirty="0"/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endParaRPr lang="en-US" sz="2300" dirty="0"/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endParaRPr lang="en-US" sz="2300" dirty="0"/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endParaRPr lang="en-US" sz="2300" dirty="0"/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endParaRPr lang="en-US" sz="2300" dirty="0"/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endParaRPr lang="en-US" sz="2300" dirty="0"/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endParaRPr lang="en-US" sz="2300" dirty="0"/>
          </a:p>
          <a:p>
            <a:pPr lvl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300" dirty="0"/>
          </a:p>
          <a:p>
            <a:pPr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6072F21-082A-405D-851C-BCE76D6254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599" y="5348325"/>
            <a:ext cx="4076136" cy="2302932"/>
          </a:xfrm>
          <a:prstGeom prst="rect">
            <a:avLst/>
          </a:prstGeom>
        </p:spPr>
      </p:pic>
      <p:pic>
        <p:nvPicPr>
          <p:cNvPr id="8" name="Content Placeholder 2">
            <a:extLst>
              <a:ext uri="{FF2B5EF4-FFF2-40B4-BE49-F238E27FC236}">
                <a16:creationId xmlns:a16="http://schemas.microsoft.com/office/drawing/2014/main" xmlns="" id="{620F7AA1-854F-4C19-8A91-799EF76ABD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7601" y="1515571"/>
            <a:ext cx="3945464" cy="274545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8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xmlns="" id="{1D50E28E-3DBD-440B-8F94-A92FB123E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2250" y="-48083"/>
            <a:ext cx="9482667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We are a by-member, </a:t>
            </a:r>
            <a:r>
              <a:rPr lang="en-US"/>
              <a:t>for-member association</a:t>
            </a:r>
            <a:endParaRPr lang="en-US" sz="2200" dirty="0"/>
          </a:p>
        </p:txBody>
      </p:sp>
      <p:sp>
        <p:nvSpPr>
          <p:cNvPr id="10" name="Rectangle 9"/>
          <p:cNvSpPr/>
          <p:nvPr/>
        </p:nvSpPr>
        <p:spPr>
          <a:xfrm>
            <a:off x="5506379" y="1040656"/>
            <a:ext cx="2386822" cy="1007706"/>
          </a:xfrm>
          <a:prstGeom prst="rect">
            <a:avLst/>
          </a:prstGeom>
          <a:solidFill>
            <a:srgbClr val="637B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Resource library of CX examples and tools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5826" y="3185622"/>
            <a:ext cx="2386822" cy="1007706"/>
          </a:xfrm>
          <a:prstGeom prst="rect">
            <a:avLst/>
          </a:prstGeom>
          <a:solidFill>
            <a:srgbClr val="637B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CX Expert Panel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99851" y="1646070"/>
            <a:ext cx="2073046" cy="14088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Active Discussion Forum with dozens of posts everyday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9547" y="1109407"/>
            <a:ext cx="2386822" cy="14161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Hundreds of Local Networking events in over 60 cities across the globe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05749" y="2233596"/>
            <a:ext cx="2632559" cy="909413"/>
          </a:xfrm>
          <a:prstGeom prst="rect">
            <a:avLst/>
          </a:prstGeom>
          <a:solidFill>
            <a:srgbClr val="F0E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Resource library of CX examples and tools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25857" y="3279179"/>
            <a:ext cx="2386822" cy="12539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CX Courses, webinars, podcasts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99790" y="3427821"/>
            <a:ext cx="1860543" cy="10077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Career Development &amp; Certification</a:t>
            </a:r>
          </a:p>
        </p:txBody>
      </p:sp>
    </p:spTree>
    <p:extLst>
      <p:ext uri="{BB962C8B-B14F-4D97-AF65-F5344CB8AC3E}">
        <p14:creationId xmlns:p14="http://schemas.microsoft.com/office/powerpoint/2010/main" val="403895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spiration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erville">
  <a:themeElements>
    <a:clrScheme name="Customerville">
      <a:dk1>
        <a:srgbClr val="3C4048"/>
      </a:dk1>
      <a:lt1>
        <a:srgbClr val="FFFFFF"/>
      </a:lt1>
      <a:dk2>
        <a:srgbClr val="3C4048"/>
      </a:dk2>
      <a:lt2>
        <a:srgbClr val="FFFFFF"/>
      </a:lt2>
      <a:accent1>
        <a:srgbClr val="305E64"/>
      </a:accent1>
      <a:accent2>
        <a:srgbClr val="F15B2D"/>
      </a:accent2>
      <a:accent3>
        <a:srgbClr val="F1EDED"/>
      </a:accent3>
      <a:accent4>
        <a:srgbClr val="ABC437"/>
      </a:accent4>
      <a:accent5>
        <a:srgbClr val="F1EDED"/>
      </a:accent5>
      <a:accent6>
        <a:srgbClr val="F1EDED"/>
      </a:accent6>
      <a:hlink>
        <a:srgbClr val="F15B2D"/>
      </a:hlink>
      <a:folHlink>
        <a:srgbClr val="F15B2D"/>
      </a:folHlink>
    </a:clrScheme>
    <a:fontScheme name="Customerville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37160" tIns="137160" rIns="137160" bIns="137160" rtlCol="0" anchor="ctr"/>
      <a:lstStyle>
        <a:defPPr algn="ctr">
          <a:defRPr sz="16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accent3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>
            <a:solidFill>
              <a:schemeClr val="bg1"/>
            </a:solidFill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PAUSE/QUOTE SLIDES">
  <a:themeElements>
    <a:clrScheme name="North Highland - PPT Palette 2016">
      <a:dk1>
        <a:sysClr val="windowText" lastClr="000000"/>
      </a:dk1>
      <a:lt1>
        <a:sysClr val="window" lastClr="FFFFFF"/>
      </a:lt1>
      <a:dk2>
        <a:srgbClr val="595959"/>
      </a:dk2>
      <a:lt2>
        <a:srgbClr val="A6A6A6"/>
      </a:lt2>
      <a:accent1>
        <a:srgbClr val="0059AB"/>
      </a:accent1>
      <a:accent2>
        <a:srgbClr val="595959"/>
      </a:accent2>
      <a:accent3>
        <a:srgbClr val="A6A6A6"/>
      </a:accent3>
      <a:accent4>
        <a:srgbClr val="009DDC"/>
      </a:accent4>
      <a:accent5>
        <a:srgbClr val="8DC63F"/>
      </a:accent5>
      <a:accent6>
        <a:srgbClr val="24A54A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H PPT Template 16x9 Widescreen [Read-Only]" id="{36E04541-6090-411B-906C-11F5B5BABC0D}" vid="{7A2A01A3-841C-43F5-9C15-071B14E0EB23}"/>
    </a:ext>
  </a:extLst>
</a:theme>
</file>

<file path=ppt/theme/theme4.xml><?xml version="1.0" encoding="utf-8"?>
<a:theme xmlns:a="http://schemas.openxmlformats.org/drawingml/2006/main" name="2_PAUSE/QUOTE SLIDES">
  <a:themeElements>
    <a:clrScheme name="North Highland - PPT Palette 2016">
      <a:dk1>
        <a:sysClr val="windowText" lastClr="000000"/>
      </a:dk1>
      <a:lt1>
        <a:sysClr val="window" lastClr="FFFFFF"/>
      </a:lt1>
      <a:dk2>
        <a:srgbClr val="595959"/>
      </a:dk2>
      <a:lt2>
        <a:srgbClr val="A6A6A6"/>
      </a:lt2>
      <a:accent1>
        <a:srgbClr val="0059AB"/>
      </a:accent1>
      <a:accent2>
        <a:srgbClr val="595959"/>
      </a:accent2>
      <a:accent3>
        <a:srgbClr val="A6A6A6"/>
      </a:accent3>
      <a:accent4>
        <a:srgbClr val="009DDC"/>
      </a:accent4>
      <a:accent5>
        <a:srgbClr val="8DC63F"/>
      </a:accent5>
      <a:accent6>
        <a:srgbClr val="24A54A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H PPT Template 16x9 Widescreen [Read-Only]" id="{36E04541-6090-411B-906C-11F5B5BABC0D}" vid="{7A2A01A3-841C-43F5-9C15-071B14E0EB2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3008</TotalTime>
  <Words>701</Words>
  <Application>Microsoft Macintosh PowerPoint</Application>
  <PresentationFormat>On-screen Show (16:9)</PresentationFormat>
  <Paragraphs>106</Paragraphs>
  <Slides>14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Helvetica</vt:lpstr>
      <vt:lpstr>Montserrat-Light</vt:lpstr>
      <vt:lpstr>News Gothic MT</vt:lpstr>
      <vt:lpstr>Open Sans Light</vt:lpstr>
      <vt:lpstr>Office Theme</vt:lpstr>
      <vt:lpstr>Customerville</vt:lpstr>
      <vt:lpstr>1_PAUSE/QUOTE SLIDES</vt:lpstr>
      <vt:lpstr>2_PAUSE/QUOTE SLIDES</vt:lpstr>
      <vt:lpstr>A Worldwide Celebration!   October 3, 2017</vt:lpstr>
      <vt:lpstr>CX Day </vt:lpstr>
      <vt:lpstr>PowerPoint Presentation</vt:lpstr>
      <vt:lpstr>PowerPoint Presentation</vt:lpstr>
      <vt:lpstr>PowerPoint Presentation</vt:lpstr>
      <vt:lpstr>PowerPoint Presentation</vt:lpstr>
      <vt:lpstr>The Customer Experience Professionals Association</vt:lpstr>
      <vt:lpstr>Our association represents many experience roles, skill levels and industries</vt:lpstr>
      <vt:lpstr>We are a by-member, for-member association</vt:lpstr>
      <vt:lpstr>CXPA Local Networking Events  </vt:lpstr>
      <vt:lpstr>Driven by human needs and expectations…</vt:lpstr>
      <vt:lpstr>…the world is changing dramatically…</vt:lpstr>
      <vt:lpstr>...and we can help you thrive!</vt:lpstr>
      <vt:lpstr>Join us in transforming Customer Experiences! 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Sev Skoug</cp:lastModifiedBy>
  <cp:revision>252</cp:revision>
  <dcterms:created xsi:type="dcterms:W3CDTF">2010-04-12T23:12:02Z</dcterms:created>
  <dcterms:modified xsi:type="dcterms:W3CDTF">2017-10-02T16:29:01Z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